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9DE7D24D-6792-4919-A8E3-17014E698168}">
          <p14:sldIdLst/>
        </p14:section>
        <p14:section name="Nimetön osa" id="{9709BFD8-8D91-4261-B616-47C25B0DC67F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E7E3E0-BEAB-4A9A-B22C-FE0935B8CCC4}" v="72" dt="2018-07-18T08:40:36.1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07" autoAdjust="0"/>
    <p:restoredTop sz="93750" autoAdjust="0"/>
  </p:normalViewPr>
  <p:slideViewPr>
    <p:cSldViewPr snapToGrid="0">
      <p:cViewPr varScale="1">
        <p:scale>
          <a:sx n="86" d="100"/>
          <a:sy n="86" d="100"/>
        </p:scale>
        <p:origin x="996" y="84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microsoft.com/office/2016/11/relationships/changesInfo" Target="changesInfos/changesInfo1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ti Hannuniemi" userId="189b2d80-cc0a-49a4-8417-31049dade757" providerId="ADAL" clId="{A6E7E3E0-BEAB-4A9A-B22C-FE0935B8CCC4}"/>
    <pc:docChg chg="custSel modSld">
      <pc:chgData name="Antti Hannuniemi" userId="189b2d80-cc0a-49a4-8417-31049dade757" providerId="ADAL" clId="{A6E7E3E0-BEAB-4A9A-B22C-FE0935B8CCC4}" dt="2018-07-18T08:40:36.111" v="71" actId="1038"/>
      <pc:docMkLst>
        <pc:docMk/>
      </pc:docMkLst>
      <pc:sldChg chg="modSp">
        <pc:chgData name="Antti Hannuniemi" userId="189b2d80-cc0a-49a4-8417-31049dade757" providerId="ADAL" clId="{A6E7E3E0-BEAB-4A9A-B22C-FE0935B8CCC4}" dt="2018-07-18T08:40:36.111" v="71" actId="1038"/>
        <pc:sldMkLst>
          <pc:docMk/>
          <pc:sldMk cId="2152057601" sldId="256"/>
        </pc:sldMkLst>
        <pc:spChg chg="mod">
          <ac:chgData name="Antti Hannuniemi" userId="189b2d80-cc0a-49a4-8417-31049dade757" providerId="ADAL" clId="{A6E7E3E0-BEAB-4A9A-B22C-FE0935B8CCC4}" dt="2018-07-18T08:39:47.407" v="20" actId="1035"/>
          <ac:spMkLst>
            <pc:docMk/>
            <pc:sldMk cId="2152057601" sldId="256"/>
            <ac:spMk id="7" creationId="{D796B51A-F6BF-420D-AC00-5EC2C7CD22FA}"/>
          </ac:spMkLst>
        </pc:spChg>
        <pc:graphicFrameChg chg="modGraphic">
          <ac:chgData name="Antti Hannuniemi" userId="189b2d80-cc0a-49a4-8417-31049dade757" providerId="ADAL" clId="{A6E7E3E0-BEAB-4A9A-B22C-FE0935B8CCC4}" dt="2018-07-18T08:39:30.351" v="1" actId="207"/>
          <ac:graphicFrameMkLst>
            <pc:docMk/>
            <pc:sldMk cId="2152057601" sldId="256"/>
            <ac:graphicFrameMk id="4" creationId="{9A0780E4-203C-4349-9AF5-C3CBF73A63C9}"/>
          </ac:graphicFrameMkLst>
        </pc:graphicFrameChg>
        <pc:picChg chg="mod">
          <ac:chgData name="Antti Hannuniemi" userId="189b2d80-cc0a-49a4-8417-31049dade757" providerId="ADAL" clId="{A6E7E3E0-BEAB-4A9A-B22C-FE0935B8CCC4}" dt="2018-07-18T08:40:36.111" v="71" actId="1038"/>
          <ac:picMkLst>
            <pc:docMk/>
            <pc:sldMk cId="2152057601" sldId="256"/>
            <ac:picMk id="5" creationId="{4BA42B38-B2D0-41B9-B212-AF256D3B1712}"/>
          </ac:picMkLst>
        </pc:picChg>
        <pc:picChg chg="mod">
          <ac:chgData name="Antti Hannuniemi" userId="189b2d80-cc0a-49a4-8417-31049dade757" providerId="ADAL" clId="{A6E7E3E0-BEAB-4A9A-B22C-FE0935B8CCC4}" dt="2018-07-18T08:39:47.407" v="20" actId="1035"/>
          <ac:picMkLst>
            <pc:docMk/>
            <pc:sldMk cId="2152057601" sldId="256"/>
            <ac:picMk id="6" creationId="{12EADDAA-27F3-424B-A2E9-71953CB1E771}"/>
          </ac:picMkLst>
        </pc:picChg>
      </pc:sldChg>
      <pc:sldChg chg="modSp">
        <pc:chgData name="Antti Hannuniemi" userId="189b2d80-cc0a-49a4-8417-31049dade757" providerId="ADAL" clId="{A6E7E3E0-BEAB-4A9A-B22C-FE0935B8CCC4}" dt="2018-07-18T08:40:29.207" v="61" actId="1035"/>
        <pc:sldMkLst>
          <pc:docMk/>
          <pc:sldMk cId="3925778234" sldId="257"/>
        </pc:sldMkLst>
        <pc:spChg chg="mod">
          <ac:chgData name="Antti Hannuniemi" userId="189b2d80-cc0a-49a4-8417-31049dade757" providerId="ADAL" clId="{A6E7E3E0-BEAB-4A9A-B22C-FE0935B8CCC4}" dt="2018-07-18T08:40:19.448" v="38" actId="1035"/>
          <ac:spMkLst>
            <pc:docMk/>
            <pc:sldMk cId="3925778234" sldId="257"/>
            <ac:spMk id="7" creationId="{D796B51A-F6BF-420D-AC00-5EC2C7CD22FA}"/>
          </ac:spMkLst>
        </pc:spChg>
        <pc:graphicFrameChg chg="modGraphic">
          <ac:chgData name="Antti Hannuniemi" userId="189b2d80-cc0a-49a4-8417-31049dade757" providerId="ADAL" clId="{A6E7E3E0-BEAB-4A9A-B22C-FE0935B8CCC4}" dt="2018-07-18T08:40:05.176" v="22" actId="207"/>
          <ac:graphicFrameMkLst>
            <pc:docMk/>
            <pc:sldMk cId="3925778234" sldId="257"/>
            <ac:graphicFrameMk id="10" creationId="{3BE8BCE1-B493-4028-95AA-81013DC9D481}"/>
          </ac:graphicFrameMkLst>
        </pc:graphicFrameChg>
        <pc:picChg chg="mod">
          <ac:chgData name="Antti Hannuniemi" userId="189b2d80-cc0a-49a4-8417-31049dade757" providerId="ADAL" clId="{A6E7E3E0-BEAB-4A9A-B22C-FE0935B8CCC4}" dt="2018-07-18T08:40:29.207" v="61" actId="1035"/>
          <ac:picMkLst>
            <pc:docMk/>
            <pc:sldMk cId="3925778234" sldId="257"/>
            <ac:picMk id="5" creationId="{4BA42B38-B2D0-41B9-B212-AF256D3B1712}"/>
          </ac:picMkLst>
        </pc:picChg>
        <pc:picChg chg="mod">
          <ac:chgData name="Antti Hannuniemi" userId="189b2d80-cc0a-49a4-8417-31049dade757" providerId="ADAL" clId="{A6E7E3E0-BEAB-4A9A-B22C-FE0935B8CCC4}" dt="2018-07-18T08:40:19.448" v="38" actId="1035"/>
          <ac:picMkLst>
            <pc:docMk/>
            <pc:sldMk cId="3925778234" sldId="257"/>
            <ac:picMk id="6" creationId="{12EADDAA-27F3-424B-A2E9-71953CB1E77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21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984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883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936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893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95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722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7607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18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728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1334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2DA0C-12D2-4948-A3D5-30C1001D1F5F}" type="datetimeFigureOut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1C29D-9E6F-4294-BE0B-BE62C93CB5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817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9A0780E4-203C-4349-9AF5-C3CBF73A63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516334"/>
              </p:ext>
            </p:extLst>
          </p:nvPr>
        </p:nvGraphicFramePr>
        <p:xfrm>
          <a:off x="390322" y="1021351"/>
          <a:ext cx="8804789" cy="11260416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429949">
                  <a:extLst>
                    <a:ext uri="{9D8B030D-6E8A-4147-A177-3AD203B41FA5}">
                      <a16:colId xmlns:a16="http://schemas.microsoft.com/office/drawing/2014/main" val="103159662"/>
                    </a:ext>
                  </a:extLst>
                </a:gridCol>
                <a:gridCol w="753516">
                  <a:extLst>
                    <a:ext uri="{9D8B030D-6E8A-4147-A177-3AD203B41FA5}">
                      <a16:colId xmlns:a16="http://schemas.microsoft.com/office/drawing/2014/main" val="1393101549"/>
                    </a:ext>
                  </a:extLst>
                </a:gridCol>
                <a:gridCol w="1473839">
                  <a:extLst>
                    <a:ext uri="{9D8B030D-6E8A-4147-A177-3AD203B41FA5}">
                      <a16:colId xmlns:a16="http://schemas.microsoft.com/office/drawing/2014/main" val="456828339"/>
                    </a:ext>
                  </a:extLst>
                </a:gridCol>
                <a:gridCol w="1445201">
                  <a:extLst>
                    <a:ext uri="{9D8B030D-6E8A-4147-A177-3AD203B41FA5}">
                      <a16:colId xmlns:a16="http://schemas.microsoft.com/office/drawing/2014/main" val="2572542446"/>
                    </a:ext>
                  </a:extLst>
                </a:gridCol>
                <a:gridCol w="1739006">
                  <a:extLst>
                    <a:ext uri="{9D8B030D-6E8A-4147-A177-3AD203B41FA5}">
                      <a16:colId xmlns:a16="http://schemas.microsoft.com/office/drawing/2014/main" val="1460254406"/>
                    </a:ext>
                  </a:extLst>
                </a:gridCol>
                <a:gridCol w="1524608">
                  <a:extLst>
                    <a:ext uri="{9D8B030D-6E8A-4147-A177-3AD203B41FA5}">
                      <a16:colId xmlns:a16="http://schemas.microsoft.com/office/drawing/2014/main" val="1085774374"/>
                    </a:ext>
                  </a:extLst>
                </a:gridCol>
                <a:gridCol w="1438670">
                  <a:extLst>
                    <a:ext uri="{9D8B030D-6E8A-4147-A177-3AD203B41FA5}">
                      <a16:colId xmlns:a16="http://schemas.microsoft.com/office/drawing/2014/main" val="4291521086"/>
                    </a:ext>
                  </a:extLst>
                </a:gridCol>
              </a:tblGrid>
              <a:tr h="311770">
                <a:tc>
                  <a:txBody>
                    <a:bodyPr/>
                    <a:lstStyle/>
                    <a:p>
                      <a:endParaRPr lang="fi-FI" sz="1050" b="0" dirty="0">
                        <a:solidFill>
                          <a:schemeClr val="tx1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sz="1400" b="0" dirty="0">
                        <a:solidFill>
                          <a:schemeClr val="bg1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 marL="72000" marR="36000" marT="36000" marB="36000" anchor="ctr">
                    <a:lnL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0" dirty="0" smtClean="0">
                          <a:solidFill>
                            <a:schemeClr val="bg1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MÅNDAG</a:t>
                      </a:r>
                      <a:endParaRPr lang="fi-FI" sz="1400" b="0" dirty="0">
                        <a:solidFill>
                          <a:schemeClr val="bg1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 marL="72000" marR="36000" marT="36000" marB="36000" anchor="ctr">
                    <a:lnL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B79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0" dirty="0" smtClean="0">
                          <a:solidFill>
                            <a:schemeClr val="bg1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TISDAG</a:t>
                      </a:r>
                      <a:endParaRPr lang="fi-FI" sz="1400" b="0" dirty="0">
                        <a:solidFill>
                          <a:schemeClr val="bg1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 marL="72000" marR="36000" marT="36000" marB="36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B79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0" dirty="0" smtClean="0">
                          <a:solidFill>
                            <a:schemeClr val="bg1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ONSDAG</a:t>
                      </a:r>
                      <a:endParaRPr lang="fi-FI" sz="1400" b="0" dirty="0">
                        <a:solidFill>
                          <a:schemeClr val="bg1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 marL="72000" marR="36000" marT="36000" marB="36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B79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0" dirty="0" smtClean="0">
                          <a:solidFill>
                            <a:schemeClr val="bg1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TORSDAG</a:t>
                      </a:r>
                      <a:endParaRPr lang="fi-FI" sz="1400" b="0" dirty="0">
                        <a:solidFill>
                          <a:schemeClr val="bg1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 marL="72000" marR="36000" marT="36000" marB="36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B79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0" dirty="0" smtClean="0">
                          <a:solidFill>
                            <a:schemeClr val="bg1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FREDAG</a:t>
                      </a:r>
                      <a:endParaRPr lang="fi-FI" sz="1400" b="0" dirty="0">
                        <a:solidFill>
                          <a:schemeClr val="bg1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 marL="72000" marR="36000" marT="36000" marB="36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B7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21668"/>
                  </a:ext>
                </a:extLst>
              </a:tr>
              <a:tr h="548005">
                <a:tc rowSpan="3">
                  <a:txBody>
                    <a:bodyPr/>
                    <a:lstStyle/>
                    <a:p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VCK</a:t>
                      </a:r>
                    </a:p>
                    <a:p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3,     8,    13, 18, 23,   28</a:t>
                      </a:r>
                      <a:endParaRPr lang="fi-FI" sz="1050" b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FRUKOST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Rågflingagröt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Saft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Veteflingagröt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L,M,K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Tomat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Havregrynsgröt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Banan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Kornflingagröt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 M, K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Päron</a:t>
                      </a:r>
                      <a:endParaRPr lang="fi-FI" sz="1000" b="0" dirty="0" smtClean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Multigraingröt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L, M, 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Apelsin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695681"/>
                  </a:ext>
                </a:extLst>
              </a:tr>
              <a:tr h="1063337">
                <a:tc vMerge="1">
                  <a:txBody>
                    <a:bodyPr/>
                    <a:lstStyle/>
                    <a:p>
                      <a:endParaRPr lang="fi-FI" sz="1050" b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LUNCH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Korvsås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Chili </a:t>
                      </a: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cin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Carne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Potatis</a:t>
                      </a:r>
                      <a:endParaRPr lang="fi-FI" sz="1000" b="0" u="none" strike="noStrike" kern="1200" baseline="0" noProof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Vitkål-gurkasallad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Ärt</a:t>
                      </a:r>
                      <a:endParaRPr lang="fi-FI" sz="1000" b="0" u="none" strike="noStrike" kern="1200" baseline="0" noProof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Tomatstycke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Broccolipuresoppa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Ost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Issallad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Apelsinstycke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Kycklingbiff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Qvinoa-grönsaksbiff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Curry-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yohurtsås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Ris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Tomat-fetasallad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Makaroni-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köttfärslåda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Makaroni-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sojalåda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Morot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och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riven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kålrot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,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mandarin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Laxsoppa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Skogsvampsoppa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Banan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2238396"/>
                  </a:ext>
                </a:extLst>
              </a:tr>
              <a:tr h="405488">
                <a:tc vMerge="1">
                  <a:txBody>
                    <a:bodyPr/>
                    <a:lstStyle/>
                    <a:p>
                      <a:endParaRPr lang="fi-FI" sz="1050" b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MELLANMÅL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Fullkornsflingor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Frut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Bär-pannacotta L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Hallon-nyponkräm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Äpple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Inhemska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bär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Vaniljsås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Pizza 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Frukt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/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blandning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178035"/>
                  </a:ext>
                </a:extLst>
              </a:tr>
              <a:tr h="41167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VCK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4,     9,    14, 19, 24,  29      </a:t>
                      </a:r>
                      <a:r>
                        <a:rPr lang="fi-FI" sz="1050" b="0" u="none" strike="noStrike" kern="1200" baseline="0" dirty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	</a:t>
                      </a: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FRUKOST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Rågflingagröt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L,M,K,VE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Saft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Veteflingagröt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Äpple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Havregrynsgröt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Banan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Kornflingagröt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Morot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Multigraingröt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Apelsin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328148"/>
                  </a:ext>
                </a:extLst>
              </a:tr>
              <a:tr h="11792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LUNCH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Spenatplättor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Potatismos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Caesarsallad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L,K         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Lignonsylt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noProof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noProof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Leverlåda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Mifu-grönsakrisotto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Potatis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Riven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morot</a:t>
                      </a: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Lignonsylt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Rivenost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Kycklingsås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Quorn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i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mangosås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Ris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Rödkålsallad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Ärt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Svarvinbärsylt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Fiskbit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L,M,K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Grönsakbiff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caribben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Gräddfilsås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Potatismos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Grön-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tomatsallad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,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maijs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Nötköttsoppa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Spenatsoppa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Ägg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Semla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Körsbärtomat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840605"/>
                  </a:ext>
                </a:extLst>
              </a:tr>
              <a:tr h="533764">
                <a:tc vMerge="1">
                  <a:txBody>
                    <a:bodyPr/>
                    <a:lstStyle/>
                    <a:p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MELLANMÅL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Rispirog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Mandarin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Blåbärkvark</a:t>
                      </a:r>
                      <a:r>
                        <a:rPr lang="fi-FI" sz="1000" b="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L,G,K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Vattenmelonstycke</a:t>
                      </a:r>
                      <a:endParaRPr lang="fi-FI" sz="1000" b="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Jordgubbarkräm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Gurka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Chokladkräm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Paprika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Pizza 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Frukt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/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blandning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637311"/>
                  </a:ext>
                </a:extLst>
              </a:tr>
              <a:tr h="57817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VCK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5,   10, 15, 20, 25,   30     </a:t>
                      </a:r>
                      <a:r>
                        <a:rPr lang="fi-FI" sz="1050" b="0" u="none" strike="noStrike" kern="1200" baseline="0" dirty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	</a:t>
                      </a: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FRUKOST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Rågflingagröt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L,M,K,VE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Saft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Veteflingagröt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Paprika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Havregrynsgröt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Gurka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Kornflingagröt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Päron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Multigraingröt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Banan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144758"/>
                  </a:ext>
                </a:extLst>
              </a:tr>
              <a:tr h="106825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LUNCH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Ugnkorv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M,L,G,K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Ugnsojakorv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Potatismos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Grön-morot-</a:t>
                      </a: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röfkålsallad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Senaprelish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Morotpuresoppa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Grynsost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Salladsblad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Ugnlax</a:t>
                      </a:r>
                      <a:r>
                        <a:rPr lang="fi-FI" sz="1000" b="0" i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Grönsaksbullar</a:t>
                      </a:r>
                      <a:r>
                        <a:rPr lang="fi-FI" sz="1000" b="0" i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i </a:t>
                      </a:r>
                      <a:r>
                        <a:rPr lang="fi-FI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paprikasås</a:t>
                      </a:r>
                      <a:r>
                        <a:rPr lang="fi-FI" sz="1000" b="0" i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Potatis</a:t>
                      </a:r>
                      <a:endParaRPr lang="fi-FI" sz="1000" b="0" i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Marinerad</a:t>
                      </a:r>
                      <a:r>
                        <a:rPr lang="fi-FI" sz="1000" b="0" i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apple-kål</a:t>
                      </a:r>
                      <a:r>
                        <a:rPr lang="fi-FI" sz="1000" b="0" i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sallad</a:t>
                      </a:r>
                      <a:r>
                        <a:rPr lang="fi-FI" sz="1000" b="0" i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Ärt</a:t>
                      </a:r>
                      <a:endParaRPr lang="fi-FI" sz="1000" b="0" i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Köttfärssås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Bondbönasås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Fullkornpasta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Frisee-gurkasallad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Körsbärtomat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Fisksoppa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Ostliknande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sommar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soppa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Glass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Äpplestycke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5272087"/>
                  </a:ext>
                </a:extLst>
              </a:tr>
              <a:tr h="552948">
                <a:tc vMerge="1">
                  <a:txBody>
                    <a:bodyPr/>
                    <a:lstStyle/>
                    <a:p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MELLANMÅL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2B792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Semla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Ost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Gurka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Bärkvark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Vindruvor</a:t>
                      </a:r>
                      <a:endParaRPr lang="fi-FI" sz="1000" b="0" i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Svarta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vinbärkräm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Banan</a:t>
                      </a:r>
                      <a:endParaRPr lang="fi-FI" sz="1000" b="0" i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Havre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äppelpaj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Vaniljsås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Plättor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Bärsylt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Frukt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/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blandning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7614699"/>
                  </a:ext>
                </a:extLst>
              </a:tr>
              <a:tr h="54800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VCK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1,     6,   11, 16,</a:t>
                      </a:r>
                      <a:r>
                        <a:rPr lang="fi-FI" sz="1050" b="0" baseline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 21, 26,  31</a:t>
                      </a:r>
                      <a:endParaRPr lang="fi-FI" sz="1050" b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FRUKOST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Rågflingagröt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Saft</a:t>
                      </a:r>
                      <a:endParaRPr kumimoji="0" lang="fi-FI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Veteflingagröt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Paprika</a:t>
                      </a:r>
                      <a:endParaRPr lang="fi-FI" sz="1000" b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Havregrynsgröt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Mandarin</a:t>
                      </a:r>
                      <a:endParaRPr lang="fi-FI" sz="1000" b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Kornflingagröt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Morot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Multigraingröt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Banan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264544"/>
                  </a:ext>
                </a:extLst>
              </a:tr>
              <a:tr h="102145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LUNCH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Kycklingbiff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Morotbiff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Currysås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Ris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Issallad-honungsmelonsallad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Laxfrestelse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Rödbeta-blåmogelostfrestelse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Starrrot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Kinakål-tomatsallad</a:t>
                      </a:r>
                      <a:r>
                        <a:rPr lang="fi-FI" sz="1000" b="0" u="none" strike="noStrike" kern="1200" baseline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Grönsaksfingar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Gräddfilsås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med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ört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Potatis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Marinerad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bonböna-grönsaksallad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Rivet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morot L,M,G,K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i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Kött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-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och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potatismoslåda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Soija-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och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potatismoslåda</a:t>
                      </a:r>
                      <a:endParaRPr lang="fi-FI" sz="1000" b="0" u="none" strike="noStrike" kern="1200" baseline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Grön-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gurkasallad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Ärtsoppa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Grönsakärtsoppa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Pannkaka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Bärsylt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87073"/>
                  </a:ext>
                </a:extLst>
              </a:tr>
              <a:tr h="578175">
                <a:tc vMerge="1">
                  <a:txBody>
                    <a:bodyPr/>
                    <a:lstStyle/>
                    <a:p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MELLANMÅL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Rispirog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noProof="0" dirty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Lördag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korv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  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Körsbärtomat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Vispad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jordgubbegröt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Gurka</a:t>
                      </a:r>
                      <a:endParaRPr lang="fi-FI" sz="1000" b="0" u="none" strike="noStrike" kern="1200" baseline="0" noProof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Risgröt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Saftsoppa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Honungsmelonbit</a:t>
                      </a:r>
                      <a:endParaRPr lang="fi-FI" sz="1000" b="0" i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Hot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dog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Äpple</a:t>
                      </a:r>
                      <a:endParaRPr lang="fi-FI" sz="1000" b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Naturel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yohurt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Fruktpure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Frukt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/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blandning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956388"/>
                  </a:ext>
                </a:extLst>
              </a:tr>
              <a:tr h="533764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VCK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50" b="0" dirty="0" smtClean="0">
                          <a:solidFill>
                            <a:srgbClr val="62B792"/>
                          </a:solidFill>
                          <a:latin typeface="DIN Pro Cond Medium" panose="020B0606020101010102" pitchFamily="34" charset="0"/>
                          <a:cs typeface="DIN Pro Cond Medium" panose="020B0606020101010102" pitchFamily="34" charset="0"/>
                        </a:rPr>
                        <a:t>2,     7,   12, 17, 22, 27,  32</a:t>
                      </a:r>
                      <a:endParaRPr lang="fi-FI" sz="1050" b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FRUKOST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Rågflingagröt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Saft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Veteflingagröt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Banan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Havregrynsgröt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Apelsin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Kornflingagröt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Päron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Multigraingröt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L,M,K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Äpple</a:t>
                      </a:r>
                      <a:endParaRPr lang="fi-FI" sz="1000" b="0" dirty="0"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8449798"/>
                  </a:ext>
                </a:extLst>
              </a:tr>
              <a:tr h="115151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LUNCH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Köttbullar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                      </a:t>
                      </a: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Bönkroketter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Örtsås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Potatis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Rivet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morot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Ananas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Rivenost</a:t>
                      </a:r>
                      <a:r>
                        <a:rPr lang="fi-FI" sz="1000" b="0" u="none" strike="noStrike" kern="1200" baseline="0" noProof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  <a:endParaRPr kumimoji="0" lang="fi-FI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Citronfisk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Potatis</a:t>
                      </a:r>
                      <a:endParaRPr lang="fi-FI" sz="1000" b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Grekisk</a:t>
                      </a:r>
                      <a:r>
                        <a:rPr lang="fi-FI" sz="1000" b="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grönsaksfrestelse</a:t>
                      </a:r>
                      <a:r>
                        <a:rPr lang="fi-FI" sz="1000" b="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Rödbet-äpple-purjolöksallad</a:t>
                      </a:r>
                      <a:r>
                        <a:rPr lang="fi-FI" sz="1000" b="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Morot</a:t>
                      </a:r>
                      <a:endParaRPr lang="fi-FI" sz="1000" b="0" dirty="0" smtClean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Kycklin-kokossås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Kikärt-kokossås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Fullkornpasta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Grönsak-ostsallad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Tomat-köttfärspasta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Grönsakslasagnette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Grön-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sommarsquask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-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paprikasallad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L,M,G,K,VE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Grönsakspure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Tunnbröd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Ost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663370"/>
                  </a:ext>
                </a:extLst>
              </a:tr>
              <a:tr h="533764">
                <a:tc vMerge="1">
                  <a:txBody>
                    <a:bodyPr/>
                    <a:lstStyle/>
                    <a:p>
                      <a:endParaRPr lang="fi-FI" sz="1050" b="0" i="0" u="none" strike="noStrike" kern="1200" baseline="0" dirty="0">
                        <a:solidFill>
                          <a:srgbClr val="62B792"/>
                        </a:solidFill>
                        <a:latin typeface="DIN Pro Cond Medium" panose="020B0606020101010102" pitchFamily="34" charset="0"/>
                        <a:ea typeface="+mn-ea"/>
                        <a:cs typeface="DIN Pro Cond Medium" panose="020B0606020101010102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MELLANMÅL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Muntigrainbröd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Ost</a:t>
                      </a:r>
                      <a:r>
                        <a:rPr kumimoji="0" lang="fi-FI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Tomat</a:t>
                      </a:r>
                      <a:endParaRPr kumimoji="0" lang="fi-FI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Tropical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kräm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 L,M,G,K,VE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cs typeface="DIN Pro Cond" panose="020B0506020101010102" pitchFamily="34" charset="0"/>
                        </a:rPr>
                        <a:t>Paprika</a:t>
                      </a:r>
                      <a:endParaRPr lang="fi-FI" sz="1000" b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Mangokvark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L,G,K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Vindruva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Cocktail-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rispirog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Skivad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kalkonfile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L,M,G,K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Gurka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>
                      <a:noFill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Vispad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lingongröt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 L,M,K,VE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Frukt</a:t>
                      </a:r>
                      <a:r>
                        <a:rPr lang="fi-FI" sz="1000" b="0" u="none" strike="noStrike" kern="1200" baseline="0" dirty="0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/</a:t>
                      </a:r>
                      <a:r>
                        <a:rPr lang="fi-FI" sz="1000" b="0" u="none" strike="noStrike" kern="1200" baseline="0" dirty="0" err="1" smtClean="0">
                          <a:solidFill>
                            <a:schemeClr val="tx1"/>
                          </a:solidFill>
                          <a:latin typeface="DIN Pro Cond" panose="020B0506020101010102" pitchFamily="34" charset="0"/>
                          <a:ea typeface="+mn-ea"/>
                          <a:cs typeface="DIN Pro Cond" panose="020B0506020101010102" pitchFamily="34" charset="0"/>
                        </a:rPr>
                        <a:t>blandning</a:t>
                      </a:r>
                      <a:endParaRPr lang="fi-FI" sz="1000" b="0" u="none" strike="noStrike" kern="1200" baseline="0" dirty="0">
                        <a:solidFill>
                          <a:schemeClr val="tx1"/>
                        </a:solidFill>
                        <a:latin typeface="DIN Pro Cond" panose="020B0506020101010102" pitchFamily="34" charset="0"/>
                        <a:ea typeface="+mn-ea"/>
                        <a:cs typeface="DIN Pro Cond" panose="020B0506020101010102" pitchFamily="34" charset="0"/>
                      </a:endParaRPr>
                    </a:p>
                  </a:txBody>
                  <a:tcPr marL="72000" marR="72000" marT="36000" marB="36000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50800" cmpd="dbl"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5231544"/>
                  </a:ext>
                </a:extLst>
              </a:tr>
            </a:tbl>
          </a:graphicData>
        </a:graphic>
      </p:graphicFrame>
      <p:pic>
        <p:nvPicPr>
          <p:cNvPr id="5" name="Kuva 4">
            <a:extLst>
              <a:ext uri="{FF2B5EF4-FFF2-40B4-BE49-F238E27FC236}">
                <a16:creationId xmlns:a16="http://schemas.microsoft.com/office/drawing/2014/main" id="{4BA42B38-B2D0-41B9-B212-AF256D3B17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517" y="418024"/>
            <a:ext cx="1269595" cy="1269595"/>
          </a:xfrm>
          <a:prstGeom prst="rect">
            <a:avLst/>
          </a:prstGeom>
        </p:spPr>
      </p:pic>
      <p:pic>
        <p:nvPicPr>
          <p:cNvPr id="6" name="Kuva 2" descr="image001">
            <a:extLst>
              <a:ext uri="{FF2B5EF4-FFF2-40B4-BE49-F238E27FC236}">
                <a16:creationId xmlns:a16="http://schemas.microsoft.com/office/drawing/2014/main" id="{12EADDAA-27F3-424B-A2E9-71953CB1E7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22" y="418024"/>
            <a:ext cx="1416870" cy="603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D796B51A-F6BF-420D-AC00-5EC2C7CD22FA}"/>
              </a:ext>
            </a:extLst>
          </p:cNvPr>
          <p:cNvSpPr txBox="1"/>
          <p:nvPr/>
        </p:nvSpPr>
        <p:spPr>
          <a:xfrm>
            <a:off x="2376307" y="322484"/>
            <a:ext cx="4253093" cy="794404"/>
          </a:xfrm>
          <a:prstGeom prst="rect">
            <a:avLst/>
          </a:prstGeom>
          <a:noFill/>
        </p:spPr>
        <p:txBody>
          <a:bodyPr wrap="square" lIns="72000" tIns="180000" rIns="72000" bIns="180000" rtlCol="0">
            <a:spAutoFit/>
          </a:bodyPr>
          <a:lstStyle/>
          <a:p>
            <a:r>
              <a:rPr lang="fi-FI" sz="2800" b="1" dirty="0" smtClean="0">
                <a:solidFill>
                  <a:srgbClr val="62B792"/>
                </a:solidFill>
                <a:latin typeface="DIN Pro Cond Medium" panose="020B0606020101010102" pitchFamily="34" charset="0"/>
                <a:cs typeface="DIN Pro Cond Bold" panose="020B0806020101010102" pitchFamily="34" charset="0"/>
              </a:rPr>
              <a:t>MATSEDEL DAGHEMMET 2020</a:t>
            </a:r>
            <a:endParaRPr lang="fi-FI" sz="2800" dirty="0">
              <a:solidFill>
                <a:srgbClr val="62B792"/>
              </a:solidFill>
              <a:latin typeface="DIN Pro Cond Medium" panose="020B0606020101010102" pitchFamily="34" charset="0"/>
              <a:cs typeface="DIN Pro Cond Bold" panose="020B0806020101010102" pitchFamily="34" charset="0"/>
            </a:endParaRP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077304E7-004F-4630-B06A-CD352121A5FC}"/>
              </a:ext>
            </a:extLst>
          </p:cNvPr>
          <p:cNvSpPr/>
          <p:nvPr/>
        </p:nvSpPr>
        <p:spPr>
          <a:xfrm>
            <a:off x="322044" y="12372675"/>
            <a:ext cx="29498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Vihtis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kommun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förbehåller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sig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rätten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att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ändra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menyn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. </a:t>
            </a:r>
            <a:endParaRPr lang="fi-FI" sz="1000" dirty="0" smtClean="0">
              <a:latin typeface="DIN Pro Cond Medium" panose="020B0606020101010102" pitchFamily="34" charset="0"/>
              <a:cs typeface="DIN Pro Cond Medium" panose="020B0606020101010102" pitchFamily="34" charset="0"/>
            </a:endParaRPr>
          </a:p>
          <a:p>
            <a:r>
              <a:rPr lang="fi-FI" sz="1000" dirty="0" smtClean="0">
                <a:latin typeface="DIN Pro Cond Medium" panose="020B0606020101010102" pitchFamily="34" charset="0"/>
                <a:cs typeface="DIN Pro Cond Medium" panose="020B0606020101010102" pitchFamily="34" charset="0"/>
              </a:rPr>
              <a:t>Vi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användar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finsk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kött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,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förutom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marinerad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kycklingkött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från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EU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områden</a:t>
            </a:r>
            <a:endParaRPr lang="fi-FI" sz="1000" dirty="0">
              <a:latin typeface="DIN Pro Cond Medium" panose="020B0606020101010102" pitchFamily="34" charset="0"/>
              <a:cs typeface="DIN Pro Cond Medium" panose="020B0606020101010102" pitchFamily="34" charset="0"/>
            </a:endParaRPr>
          </a:p>
          <a:p>
            <a:endParaRPr lang="fi-FI" sz="1000" dirty="0">
              <a:latin typeface="DIN Pro Cond Medium" panose="020B0606020101010102" pitchFamily="34" charset="0"/>
              <a:cs typeface="DIN Pro Cond Medium" panose="020B0606020101010102" pitchFamily="34" charset="0"/>
            </a:endParaRP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025DF6DF-E7A9-48C2-B448-50825FA01536}"/>
              </a:ext>
            </a:extLst>
          </p:cNvPr>
          <p:cNvSpPr/>
          <p:nvPr/>
        </p:nvSpPr>
        <p:spPr>
          <a:xfrm>
            <a:off x="4502853" y="12295731"/>
            <a:ext cx="45010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L=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laktosfri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 M=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mjölkfri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G=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glutenfri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K= 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äggfri</a:t>
            </a:r>
            <a:r>
              <a:rPr lang="fi-FI" sz="1000" dirty="0">
                <a:latin typeface="DIN Pro Cond Medium" panose="020B0606020101010102" pitchFamily="34" charset="0"/>
                <a:cs typeface="DIN Pro Cond Medium" panose="020B0606020101010102" pitchFamily="34" charset="0"/>
              </a:rPr>
              <a:t> VE=</a:t>
            </a:r>
            <a:r>
              <a:rPr lang="fi-FI" sz="1000" dirty="0" err="1">
                <a:latin typeface="DIN Pro Cond Medium" panose="020B0606020101010102" pitchFamily="34" charset="0"/>
                <a:cs typeface="DIN Pro Cond Medium" panose="020B0606020101010102" pitchFamily="34" charset="0"/>
              </a:rPr>
              <a:t>vegan</a:t>
            </a:r>
            <a:endParaRPr lang="fi-FI" sz="1000" dirty="0">
              <a:latin typeface="DIN Pro Cond Medium" panose="020B0606020101010102" pitchFamily="34" charset="0"/>
              <a:cs typeface="DIN Pro Cond Medium" panose="020B0606020101010102" pitchFamily="34" charset="0"/>
            </a:endParaRPr>
          </a:p>
          <a:p>
            <a:pPr algn="r"/>
            <a:endParaRPr lang="fi-FI" sz="1000" dirty="0">
              <a:latin typeface="DIN Pro Cond Medium" panose="020B0606020101010102" pitchFamily="34" charset="0"/>
              <a:cs typeface="DIN Pro Cond Medium" panose="020B060602010101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52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1861</TotalTime>
  <Words>531</Words>
  <Application>Microsoft Office PowerPoint</Application>
  <PresentationFormat>A3-paperi (297 x 420 mm)</PresentationFormat>
  <Paragraphs>248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DIN Pro Cond</vt:lpstr>
      <vt:lpstr>DIN Pro Cond Bold</vt:lpstr>
      <vt:lpstr>DIN Pro Cond Medium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Antti Hannuniemi</dc:creator>
  <cp:lastModifiedBy>Keränen Riitta</cp:lastModifiedBy>
  <cp:revision>121</cp:revision>
  <cp:lastPrinted>2018-11-16T12:38:08Z</cp:lastPrinted>
  <dcterms:created xsi:type="dcterms:W3CDTF">2018-06-21T14:21:17Z</dcterms:created>
  <dcterms:modified xsi:type="dcterms:W3CDTF">2020-01-07T06:22:23Z</dcterms:modified>
</cp:coreProperties>
</file>