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6"/>
  </p:notesMasterIdLst>
  <p:sldIdLst>
    <p:sldId id="374" r:id="rId2"/>
    <p:sldId id="375" r:id="rId3"/>
    <p:sldId id="257" r:id="rId4"/>
    <p:sldId id="261" r:id="rId5"/>
    <p:sldId id="269" r:id="rId6"/>
    <p:sldId id="275" r:id="rId7"/>
    <p:sldId id="281" r:id="rId8"/>
    <p:sldId id="285" r:id="rId9"/>
    <p:sldId id="297" r:id="rId10"/>
    <p:sldId id="313" r:id="rId11"/>
    <p:sldId id="321" r:id="rId12"/>
    <p:sldId id="325" r:id="rId13"/>
    <p:sldId id="333" r:id="rId14"/>
    <p:sldId id="335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2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561251313605144"/>
          <c:y val="4.6612657822384752E-2"/>
          <c:w val="0.64006640369180157"/>
          <c:h val="0.7573739422897258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Ei vastaa kokemustani koskaan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5.6497175141242938E-3</c:v>
                </c:pt>
                <c:pt idx="1">
                  <c:v>9.4517958412098299E-3</c:v>
                </c:pt>
                <c:pt idx="2">
                  <c:v>1.893939393939394E-3</c:v>
                </c:pt>
                <c:pt idx="3">
                  <c:v>1.3207547169811321E-2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E51E-4AED-93B3-6B7A72B4A1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Joskus,  mutta  poikkeamia  on usein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7.5329566854990581E-3</c:v>
                </c:pt>
                <c:pt idx="1">
                  <c:v>5.6710775047258983E-3</c:v>
                </c:pt>
                <c:pt idx="2">
                  <c:v>1.1363636363636364E-2</c:v>
                </c:pt>
                <c:pt idx="3">
                  <c:v>1.8867924528301886E-2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E51E-4AED-93B3-6B7A72B4A1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Yleensä, mutta poikkeamia on muutaman kerran vuodessa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dLbl>
              <c:idx val="0"/>
              <c:layout>
                <c:manualLayout>
                  <c:x val="1.70212765957446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1E-4AED-93B3-6B7A72B4A193}"/>
                </c:ext>
              </c:extLst>
            </c:dLbl>
            <c:dLbl>
              <c:idx val="1"/>
              <c:layout>
                <c:manualLayout>
                  <c:x val="1.2379110251450677E-2"/>
                  <c:y val="-1.271254304246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1E-4AED-93B3-6B7A72B4A193}"/>
                </c:ext>
              </c:extLst>
            </c:dLbl>
            <c:dLbl>
              <c:idx val="2"/>
              <c:layout>
                <c:manualLayout>
                  <c:x val="6.1895551257253384E-3"/>
                  <c:y val="2.9662600432426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1E-4AED-93B3-6B7A72B4A193}"/>
                </c:ext>
              </c:extLst>
            </c:dLbl>
            <c:dLbl>
              <c:idx val="3"/>
              <c:layout>
                <c:manualLayout>
                  <c:x val="6.18955512572533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1E-4AED-93B3-6B7A72B4A1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3.0131826741996232E-2</c:v>
                </c:pt>
                <c:pt idx="1">
                  <c:v>1.5122873345935728E-2</c:v>
                </c:pt>
                <c:pt idx="2">
                  <c:v>1.3257575757575758E-2</c:v>
                </c:pt>
                <c:pt idx="3">
                  <c:v>5.6603773584905662E-2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E51E-4AED-93B3-6B7A72B4A1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Lähes aina, mutta poikkeamia on ehkä kerran vuodessa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Sheet1!$E$2:$E$5</c:f>
              <c:numCache>
                <c:formatCode>0.0%</c:formatCode>
                <c:ptCount val="4"/>
                <c:pt idx="0">
                  <c:v>0.17890772128060264</c:v>
                </c:pt>
                <c:pt idx="1">
                  <c:v>0.15311909262759923</c:v>
                </c:pt>
                <c:pt idx="2">
                  <c:v>0.1553030303030303</c:v>
                </c:pt>
                <c:pt idx="3">
                  <c:v>0.16792452830188678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E51E-4AED-93B3-6B7A72B4A19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Vastaa kokemustani aina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Sheet1!$F$2:$F$5</c:f>
              <c:numCache>
                <c:formatCode>0.0%</c:formatCode>
                <c:ptCount val="4"/>
                <c:pt idx="0">
                  <c:v>0.77777777777777779</c:v>
                </c:pt>
                <c:pt idx="1">
                  <c:v>0.81663516068052933</c:v>
                </c:pt>
                <c:pt idx="2">
                  <c:v>0.81818181818181823</c:v>
                </c:pt>
                <c:pt idx="3">
                  <c:v>0.74339622641509429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E51E-4AED-93B3-6B7A72B4A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75822050290133E-2"/>
          <c:y val="2.3633880039168113E-2"/>
          <c:w val="0.94694003868471954"/>
          <c:h val="0.7280799112097668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Tiedon saatavuus oman käyttöpaikan vedenkulutuksesta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1.1278195488721804E-2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1A33-4197-9455-2093AD51FB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Tyytymätön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dLbl>
              <c:idx val="0"/>
              <c:layout>
                <c:manualLayout>
                  <c:x val="1.5473887814313346E-3"/>
                  <c:y val="0.12888525206600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33-4197-9455-2093AD51FBD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Tiedon saatavuus oman käyttöpaikan vedenkulutuksesta</c:v>
                </c:pt>
              </c:strCache>
            </c:strRef>
          </c:cat>
          <c:val>
            <c:numRef>
              <c:f>Sheet1!$C$3</c:f>
              <c:numCache>
                <c:formatCode>0.0%</c:formatCode>
                <c:ptCount val="1"/>
                <c:pt idx="0">
                  <c:v>2.0676691729323307E-2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1A33-4197-9455-2093AD51FB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Tiedon saatavuus oman käyttöpaikan vedenkulutuksesta</c:v>
                </c:pt>
              </c:strCache>
            </c:strRef>
          </c:cat>
          <c:val>
            <c:numRef>
              <c:f>Sheet1!$C$4</c:f>
              <c:numCache>
                <c:formatCode>0.0%</c:formatCode>
                <c:ptCount val="1"/>
                <c:pt idx="0">
                  <c:v>0.16541353383458646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1A33-4197-9455-2093AD51FBD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Tyytyväinen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Tiedon saatavuus oman käyttöpaikan vedenkulutuksesta</c:v>
                </c:pt>
              </c:strCache>
            </c:strRef>
          </c:cat>
          <c:val>
            <c:numRef>
              <c:f>Sheet1!$C$5</c:f>
              <c:numCache>
                <c:formatCode>0.0%</c:formatCode>
                <c:ptCount val="1"/>
                <c:pt idx="0">
                  <c:v>0.39849624060150374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1A33-4197-9455-2093AD51FBD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Tiedon saatavuus oman käyttöpaikan vedenkulutuksesta</c:v>
                </c:pt>
              </c:strCache>
            </c:strRef>
          </c:cat>
          <c:val>
            <c:numRef>
              <c:f>Sheet1!$C$6</c:f>
              <c:numCache>
                <c:formatCode>0.0%</c:formatCode>
                <c:ptCount val="1"/>
                <c:pt idx="0">
                  <c:v>0.40413533834586468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1A33-4197-9455-2093AD51F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"/>
          <c:y val="0.87894664807895395"/>
          <c:w val="0.999373612147611"/>
          <c:h val="0.1159482126777375"/>
        </c:manualLayout>
      </c:layout>
      <c:overlay val="0"/>
      <c:txPr>
        <a:bodyPr/>
        <a:lstStyle/>
        <a:p>
          <a:pPr>
            <a:defRPr sz="1000" smtId="4294967295"/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4. ASIAKASPALVELU Oletko viimeksi kuluneen vuoden aikana asioinut Vihdin veden kanssa joissain seuraavista asioista?</c:v>
                </c:pt>
              </c:strCache>
            </c:strRef>
          </c:tx>
          <c:spPr>
            <a:solidFill>
              <a:srgbClr val="8A98DB"/>
            </a:solidFill>
            <a:ln>
              <a:noFill/>
            </a:ln>
          </c:spPr>
          <c:invertIfNegative val="1"/>
          <c:dPt>
            <c:idx val="0"/>
            <c:invertIfNegative val="0"/>
            <c:bubble3D val="0"/>
            <c:spPr>
              <a:solidFill>
                <a:srgbClr val="8A98DB"/>
              </a:solidFill>
            </c:spPr>
            <c:extLst>
              <c:ext xmlns:c16="http://schemas.microsoft.com/office/drawing/2014/chart" uri="{C3380CC4-5D6E-409C-BE32-E72D297353CC}">
                <c16:uniqueId val="{00000001-BCC0-4937-983D-B64F37681A73}"/>
              </c:ext>
            </c:extLst>
          </c:dPt>
          <c:dPt>
            <c:idx val="1"/>
            <c:invertIfNegative val="0"/>
            <c:bubble3D val="0"/>
            <c:spPr>
              <a:solidFill>
                <a:srgbClr val="3C59BA"/>
              </a:solidFill>
            </c:spPr>
            <c:extLst>
              <c:ext xmlns:c16="http://schemas.microsoft.com/office/drawing/2014/chart" uri="{C3380CC4-5D6E-409C-BE32-E72D297353CC}">
                <c16:uniqueId val="{00000003-BCC0-4937-983D-B64F37681A73}"/>
              </c:ext>
            </c:extLst>
          </c:dPt>
          <c:dPt>
            <c:idx val="2"/>
            <c:invertIfNegative val="0"/>
            <c:bubble3D val="0"/>
            <c:spPr>
              <a:solidFill>
                <a:srgbClr val="162651"/>
              </a:solidFill>
            </c:spPr>
            <c:extLst>
              <c:ext xmlns:c16="http://schemas.microsoft.com/office/drawing/2014/chart" uri="{C3380CC4-5D6E-409C-BE32-E72D297353CC}">
                <c16:uniqueId val="{00000005-BCC0-4937-983D-B64F37681A73}"/>
              </c:ext>
            </c:extLst>
          </c:dPt>
          <c:dPt>
            <c:idx val="3"/>
            <c:invertIfNegative val="0"/>
            <c:bubble3D val="0"/>
            <c:spPr>
              <a:solidFill>
                <a:srgbClr val="73A278"/>
              </a:solidFill>
            </c:spPr>
            <c:extLst>
              <c:ext xmlns:c16="http://schemas.microsoft.com/office/drawing/2014/chart" uri="{C3380CC4-5D6E-409C-BE32-E72D297353CC}">
                <c16:uniqueId val="{00000007-BCC0-4937-983D-B64F37681A73}"/>
              </c:ext>
            </c:extLst>
          </c:dPt>
          <c:dPt>
            <c:idx val="4"/>
            <c:invertIfNegative val="0"/>
            <c:bubble3D val="0"/>
            <c:spPr>
              <a:solidFill>
                <a:srgbClr val="B7F5DF"/>
              </a:solidFill>
            </c:spPr>
            <c:extLst>
              <c:ext xmlns:c16="http://schemas.microsoft.com/office/drawing/2014/chart" uri="{C3380CC4-5D6E-409C-BE32-E72D297353CC}">
                <c16:uniqueId val="{00000009-BCC0-4937-983D-B64F37681A73}"/>
              </c:ext>
            </c:extLst>
          </c:dPt>
          <c:dPt>
            <c:idx val="5"/>
            <c:invertIfNegative val="0"/>
            <c:bubble3D val="0"/>
            <c:spPr>
              <a:solidFill>
                <a:srgbClr val="F8F7A0"/>
              </a:solidFill>
            </c:spPr>
            <c:extLst>
              <c:ext xmlns:c16="http://schemas.microsoft.com/office/drawing/2014/chart" uri="{C3380CC4-5D6E-409C-BE32-E72D297353CC}">
                <c16:uniqueId val="{0000000B-BCC0-4937-983D-B64F37681A73}"/>
              </c:ext>
            </c:extLst>
          </c:dPt>
          <c:dPt>
            <c:idx val="6"/>
            <c:invertIfNegative val="0"/>
            <c:bubble3D val="0"/>
            <c:spPr>
              <a:solidFill>
                <a:srgbClr val="5CC3A1"/>
              </a:solidFill>
            </c:spPr>
            <c:extLst>
              <c:ext xmlns:c16="http://schemas.microsoft.com/office/drawing/2014/chart" uri="{C3380CC4-5D6E-409C-BE32-E72D297353CC}">
                <c16:uniqueId val="{0000000D-BCC0-4937-983D-B64F37681A73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Kysely tai tiedustelu asiakaspalveluun</c:v>
                </c:pt>
                <c:pt idx="1">
                  <c:v>Liitoskohtalausunnon tilaus</c:v>
                </c:pt>
                <c:pt idx="2">
                  <c:v>Työtilaus (liitos, saneeraus, mittarin vaihto ym)</c:v>
                </c:pt>
                <c:pt idx="3">
                  <c:v>Liittymäsopimuksen tekeminen</c:v>
                </c:pt>
                <c:pt idx="4">
                  <c:v>Liittymäsopimuksen siirto uudelle omistajalle</c:v>
                </c:pt>
                <c:pt idx="5">
                  <c:v>Ei mikään</c:v>
                </c:pt>
                <c:pt idx="6">
                  <c:v>Muu asia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60</c:v>
                </c:pt>
                <c:pt idx="1">
                  <c:v>7</c:v>
                </c:pt>
                <c:pt idx="2">
                  <c:v>20</c:v>
                </c:pt>
                <c:pt idx="3">
                  <c:v>19</c:v>
                </c:pt>
                <c:pt idx="4">
                  <c:v>22</c:v>
                </c:pt>
                <c:pt idx="5">
                  <c:v>389</c:v>
                </c:pt>
                <c:pt idx="6">
                  <c:v>28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E-BCC0-4937-983D-B64F37681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Määrä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cat>
            <c:strRef>
              <c:f>Sheet1!$A$2:$A$8</c:f>
              <c:strCache>
                <c:ptCount val="7"/>
                <c:pt idx="0">
                  <c:v>Asiointi onnistui kokonaisuutena oikein hyvin</c:v>
                </c:pt>
                <c:pt idx="1">
                  <c:v>Vesihuollon nettisivut on helppo löytää</c:v>
                </c:pt>
                <c:pt idx="2">
                  <c:v>Vesihuollon nettisivuilta on helppo löytää tarvittavat tiedot</c:v>
                </c:pt>
                <c:pt idx="3">
                  <c:v>Puheluihin vastaan nopeasti</c:v>
                </c:pt>
                <c:pt idx="4">
                  <c:v>Sähköposteihin vastataan nopeasti</c:v>
                </c:pt>
                <c:pt idx="5">
                  <c:v>Työtilaukset hoidetaan kohtuullisessa ajassa</c:v>
                </c:pt>
                <c:pt idx="6">
                  <c:v>On hyvä, että asiointi siirtyy entistä enemmän verkkoon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2.5210084033613446E-2</c:v>
                </c:pt>
                <c:pt idx="1">
                  <c:v>0</c:v>
                </c:pt>
                <c:pt idx="2">
                  <c:v>8.3333333333333332E-3</c:v>
                </c:pt>
                <c:pt idx="3">
                  <c:v>8.4745762711864406E-3</c:v>
                </c:pt>
                <c:pt idx="4">
                  <c:v>0</c:v>
                </c:pt>
                <c:pt idx="5">
                  <c:v>0</c:v>
                </c:pt>
                <c:pt idx="6">
                  <c:v>1.680672268907563E-2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1CB5-4F17-8402-00FAD7A7D4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Jossain määrin eri mieltä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cat>
            <c:strRef>
              <c:f>Sheet1!$A$2:$A$8</c:f>
              <c:strCache>
                <c:ptCount val="7"/>
                <c:pt idx="0">
                  <c:v>Asiointi onnistui kokonaisuutena oikein hyvin</c:v>
                </c:pt>
                <c:pt idx="1">
                  <c:v>Vesihuollon nettisivut on helppo löytää</c:v>
                </c:pt>
                <c:pt idx="2">
                  <c:v>Vesihuollon nettisivuilta on helppo löytää tarvittavat tiedot</c:v>
                </c:pt>
                <c:pt idx="3">
                  <c:v>Puheluihin vastaan nopeasti</c:v>
                </c:pt>
                <c:pt idx="4">
                  <c:v>Sähköposteihin vastataan nopeasti</c:v>
                </c:pt>
                <c:pt idx="5">
                  <c:v>Työtilaukset hoidetaan kohtuullisessa ajassa</c:v>
                </c:pt>
                <c:pt idx="6">
                  <c:v>On hyvä, että asiointi siirtyy entistä enemmän verkkoon</c:v>
                </c:pt>
              </c:strCache>
            </c:strRef>
          </c:cat>
          <c:val>
            <c:numRef>
              <c:f>Sheet1!$C$2:$C$8</c:f>
              <c:numCache>
                <c:formatCode>0.0%</c:formatCode>
                <c:ptCount val="7"/>
                <c:pt idx="0">
                  <c:v>8.4033613445378158E-2</c:v>
                </c:pt>
                <c:pt idx="1">
                  <c:v>1.680672268907563E-2</c:v>
                </c:pt>
                <c:pt idx="2">
                  <c:v>7.4999999999999997E-2</c:v>
                </c:pt>
                <c:pt idx="3">
                  <c:v>5.9322033898305086E-2</c:v>
                </c:pt>
                <c:pt idx="4">
                  <c:v>2.564102564102564E-2</c:v>
                </c:pt>
                <c:pt idx="5">
                  <c:v>2.6086956521739129E-2</c:v>
                </c:pt>
                <c:pt idx="6">
                  <c:v>0.11764705882352941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1CB5-4F17-8402-00FAD7A7D4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cat>
            <c:strRef>
              <c:f>Sheet1!$A$2:$A$8</c:f>
              <c:strCache>
                <c:ptCount val="7"/>
                <c:pt idx="0">
                  <c:v>Asiointi onnistui kokonaisuutena oikein hyvin</c:v>
                </c:pt>
                <c:pt idx="1">
                  <c:v>Vesihuollon nettisivut on helppo löytää</c:v>
                </c:pt>
                <c:pt idx="2">
                  <c:v>Vesihuollon nettisivuilta on helppo löytää tarvittavat tiedot</c:v>
                </c:pt>
                <c:pt idx="3">
                  <c:v>Puheluihin vastaan nopeasti</c:v>
                </c:pt>
                <c:pt idx="4">
                  <c:v>Sähköposteihin vastataan nopeasti</c:v>
                </c:pt>
                <c:pt idx="5">
                  <c:v>Työtilaukset hoidetaan kohtuullisessa ajassa</c:v>
                </c:pt>
                <c:pt idx="6">
                  <c:v>On hyvä, että asiointi siirtyy entistä enemmän verkkoon</c:v>
                </c:pt>
              </c:strCache>
            </c:strRef>
          </c:cat>
          <c:val>
            <c:numRef>
              <c:f>Sheet1!$D$2:$D$8</c:f>
              <c:numCache>
                <c:formatCode>0.0%</c:formatCode>
                <c:ptCount val="7"/>
                <c:pt idx="0">
                  <c:v>2.5210084033613446E-2</c:v>
                </c:pt>
                <c:pt idx="1">
                  <c:v>0.18487394957983194</c:v>
                </c:pt>
                <c:pt idx="2">
                  <c:v>0.21666666666666667</c:v>
                </c:pt>
                <c:pt idx="3">
                  <c:v>0.28813559322033899</c:v>
                </c:pt>
                <c:pt idx="4">
                  <c:v>0.36752136752136755</c:v>
                </c:pt>
                <c:pt idx="5">
                  <c:v>0.5043478260869565</c:v>
                </c:pt>
                <c:pt idx="6">
                  <c:v>0.11764705882352941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1CB5-4F17-8402-00FAD7A7D4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Jossain määrin samaa mieltä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cat>
            <c:strRef>
              <c:f>Sheet1!$A$2:$A$8</c:f>
              <c:strCache>
                <c:ptCount val="7"/>
                <c:pt idx="0">
                  <c:v>Asiointi onnistui kokonaisuutena oikein hyvin</c:v>
                </c:pt>
                <c:pt idx="1">
                  <c:v>Vesihuollon nettisivut on helppo löytää</c:v>
                </c:pt>
                <c:pt idx="2">
                  <c:v>Vesihuollon nettisivuilta on helppo löytää tarvittavat tiedot</c:v>
                </c:pt>
                <c:pt idx="3">
                  <c:v>Puheluihin vastaan nopeasti</c:v>
                </c:pt>
                <c:pt idx="4">
                  <c:v>Sähköposteihin vastataan nopeasti</c:v>
                </c:pt>
                <c:pt idx="5">
                  <c:v>Työtilaukset hoidetaan kohtuullisessa ajassa</c:v>
                </c:pt>
                <c:pt idx="6">
                  <c:v>On hyvä, että asiointi siirtyy entistä enemmän verkkoon</c:v>
                </c:pt>
              </c:strCache>
            </c:strRef>
          </c:cat>
          <c:val>
            <c:numRef>
              <c:f>Sheet1!$E$2:$E$8</c:f>
              <c:numCache>
                <c:formatCode>0.0%</c:formatCode>
                <c:ptCount val="7"/>
                <c:pt idx="0">
                  <c:v>0.20168067226890757</c:v>
                </c:pt>
                <c:pt idx="1">
                  <c:v>0.35294117647058826</c:v>
                </c:pt>
                <c:pt idx="2">
                  <c:v>0.43333333333333335</c:v>
                </c:pt>
                <c:pt idx="3">
                  <c:v>0.30508474576271188</c:v>
                </c:pt>
                <c:pt idx="4">
                  <c:v>0.23931623931623933</c:v>
                </c:pt>
                <c:pt idx="5">
                  <c:v>0.17391304347826086</c:v>
                </c:pt>
                <c:pt idx="6">
                  <c:v>0.36974789915966388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1CB5-4F17-8402-00FAD7A7D45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cat>
            <c:strRef>
              <c:f>Sheet1!$A$2:$A$8</c:f>
              <c:strCache>
                <c:ptCount val="7"/>
                <c:pt idx="0">
                  <c:v>Asiointi onnistui kokonaisuutena oikein hyvin</c:v>
                </c:pt>
                <c:pt idx="1">
                  <c:v>Vesihuollon nettisivut on helppo löytää</c:v>
                </c:pt>
                <c:pt idx="2">
                  <c:v>Vesihuollon nettisivuilta on helppo löytää tarvittavat tiedot</c:v>
                </c:pt>
                <c:pt idx="3">
                  <c:v>Puheluihin vastaan nopeasti</c:v>
                </c:pt>
                <c:pt idx="4">
                  <c:v>Sähköposteihin vastataan nopeasti</c:v>
                </c:pt>
                <c:pt idx="5">
                  <c:v>Työtilaukset hoidetaan kohtuullisessa ajassa</c:v>
                </c:pt>
                <c:pt idx="6">
                  <c:v>On hyvä, että asiointi siirtyy entistä enemmän verkkoon</c:v>
                </c:pt>
              </c:strCache>
            </c:strRef>
          </c:cat>
          <c:val>
            <c:numRef>
              <c:f>Sheet1!$F$2:$F$8</c:f>
              <c:numCache>
                <c:formatCode>0.0%</c:formatCode>
                <c:ptCount val="7"/>
                <c:pt idx="0">
                  <c:v>0.66386554621848737</c:v>
                </c:pt>
                <c:pt idx="1">
                  <c:v>0.44537815126050423</c:v>
                </c:pt>
                <c:pt idx="2">
                  <c:v>0.26666666666666666</c:v>
                </c:pt>
                <c:pt idx="3">
                  <c:v>0.33898305084745761</c:v>
                </c:pt>
                <c:pt idx="4">
                  <c:v>0.36752136752136755</c:v>
                </c:pt>
                <c:pt idx="5">
                  <c:v>0.29565217391304349</c:v>
                </c:pt>
                <c:pt idx="6">
                  <c:v>0.37815126050420167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1CB5-4F17-8402-00FAD7A7D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12765957446808E-2"/>
          <c:y val="0.12479649759283461"/>
          <c:w val="0.82916084619016428"/>
          <c:h val="0.8079444381643211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Arvostelijat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Sheet1!$C$2</c:f>
              <c:numCache>
                <c:formatCode>0.0%</c:formatCode>
                <c:ptCount val="1"/>
                <c:pt idx="0">
                  <c:v>3.5400000000000001E-2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5F47-45F2-83B8-810402AD55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Passiiviset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Sheet1!$C$3</c:f>
              <c:numCache>
                <c:formatCode>0.0%</c:formatCode>
                <c:ptCount val="1"/>
                <c:pt idx="0">
                  <c:v>0.25509999999999999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5F47-45F2-83B8-810402AD55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Suosittelijat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</c:f>
            </c:multiLvlStrRef>
          </c:cat>
          <c:val>
            <c:numRef>
              <c:f>Sheet1!$C$4</c:f>
              <c:numCache>
                <c:formatCode>0.0%</c:formatCode>
                <c:ptCount val="1"/>
                <c:pt idx="0">
                  <c:v>0.70950000000000002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5F47-45F2-83B8-810402AD5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87603125237971935"/>
          <c:y val="0.36744452743598055"/>
          <c:w val="0.10075791589881052"/>
          <c:h val="0.14618330652792924"/>
        </c:manualLayout>
      </c:layout>
      <c:overlay val="0"/>
      <c:txPr>
        <a:bodyPr/>
        <a:lstStyle/>
        <a:p>
          <a:pPr>
            <a:defRPr sz="1000" smtId="4294967295"/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03100 NUMMELA (N = 287)</c:v>
                </c:pt>
              </c:strCache>
            </c:strRef>
          </c:tx>
          <c:spPr>
            <a:solidFill>
              <a:srgbClr val="8A98DB"/>
            </a:solidFill>
            <a:ln>
              <a:noFill/>
            </a:ln>
          </c:spPr>
          <c:invertIfNegative val="1"/>
          <c:dLbls>
            <c:numFmt formatCode="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4.7386759581881535</c:v>
                </c:pt>
                <c:pt idx="1">
                  <c:v>4.7894736842105265</c:v>
                </c:pt>
                <c:pt idx="2">
                  <c:v>4.8321678321678325</c:v>
                </c:pt>
                <c:pt idx="3">
                  <c:v>4.6328671328671325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5EB3-417C-82A9-D43EF315E9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03250 OJAKKALA (N = 54)</c:v>
                </c:pt>
              </c:strCache>
            </c:strRef>
          </c:tx>
          <c:spPr>
            <a:solidFill>
              <a:srgbClr val="3C59BA"/>
            </a:solidFill>
            <a:ln>
              <a:noFill/>
            </a:ln>
          </c:spPr>
          <c:invertIfNegative val="1"/>
          <c:dLbls>
            <c:numFmt formatCode="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4.833333333333333</c:v>
                </c:pt>
                <c:pt idx="1">
                  <c:v>4.8703703703703702</c:v>
                </c:pt>
                <c:pt idx="2">
                  <c:v>4.8518518518518521</c:v>
                </c:pt>
                <c:pt idx="3">
                  <c:v>4.7407407407407405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5EB3-417C-82A9-D43EF315E9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03300 OTALAMPI (N = 43)</c:v>
                </c:pt>
              </c:strCache>
            </c:strRef>
          </c:tx>
          <c:spPr>
            <a:solidFill>
              <a:srgbClr val="162651"/>
            </a:solidFill>
            <a:ln>
              <a:noFill/>
            </a:ln>
          </c:spPr>
          <c:invertIfNegative val="1"/>
          <c:dLbls>
            <c:numFmt formatCode="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4.6744186046511631</c:v>
                </c:pt>
                <c:pt idx="1">
                  <c:v>4.7674418604651159</c:v>
                </c:pt>
                <c:pt idx="2">
                  <c:v>4.558139534883721</c:v>
                </c:pt>
                <c:pt idx="3">
                  <c:v>4.4186046511627906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5EB3-417C-82A9-D43EF315E9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03400 VIHTI (N = 118)</c:v>
                </c:pt>
              </c:strCache>
            </c:strRef>
          </c:tx>
          <c:spPr>
            <a:solidFill>
              <a:srgbClr val="73A278"/>
            </a:solidFill>
            <a:ln>
              <a:noFill/>
            </a:ln>
          </c:spPr>
          <c:invertIfNegative val="1"/>
          <c:dLbls>
            <c:numFmt formatCode="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Vesijohtoveden maku on hyvä</c:v>
                </c:pt>
                <c:pt idx="1">
                  <c:v>Vesijohtoveden tuoksu on neutraali</c:v>
                </c:pt>
                <c:pt idx="2">
                  <c:v>Vesijohtovesi on kirkasta</c:v>
                </c:pt>
                <c:pt idx="3">
                  <c:v>Vesijohtoveden paine on tarkoituksenmukainen</c:v>
                </c:pt>
              </c:strCache>
            </c:strRef>
          </c:cat>
          <c:val>
            <c:numRef>
              <c:f>Sheet1!$E$2:$E$5</c:f>
              <c:numCache>
                <c:formatCode>0.00</c:formatCode>
                <c:ptCount val="4"/>
                <c:pt idx="0">
                  <c:v>4.7118644067796609</c:v>
                </c:pt>
                <c:pt idx="1">
                  <c:v>4.7457627118644066</c:v>
                </c:pt>
                <c:pt idx="2">
                  <c:v>4.7606837606837606</c:v>
                </c:pt>
                <c:pt idx="3">
                  <c:v>4.6610169491525424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5EB3-417C-82A9-D43EF315E9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Keskiarvo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  <c:majorUnit val="1"/>
      </c:valAx>
    </c:plotArea>
    <c:legend>
      <c:legendPos val="r"/>
      <c:overlay val="0"/>
      <c:txPr>
        <a:bodyPr/>
        <a:lstStyle/>
        <a:p>
          <a:pPr>
            <a:defRPr sz="1000" smtId="4294967295"/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Jos, niin mikä?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1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B73F-4158-9D23-D13EE8B04132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B73F-4158-9D23-D13EE8B04132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B73F-4158-9D23-D13EE8B04132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B73F-4158-9D23-D13EE8B04132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B73F-4158-9D23-D13EE8B04132}"/>
              </c:ext>
            </c:extLst>
          </c:dPt>
          <c:dPt>
            <c:idx val="5"/>
            <c:invertIfNegative val="0"/>
            <c:bubble3D val="0"/>
            <c:spPr>
              <a:solidFill>
                <a:srgbClr val="FFA500"/>
              </a:solidFill>
            </c:spPr>
            <c:extLst>
              <c:ext xmlns:c16="http://schemas.microsoft.com/office/drawing/2014/chart" uri="{C3380CC4-5D6E-409C-BE32-E72D297353CC}">
                <c16:uniqueId val="{0000000B-B73F-4158-9D23-D13EE8B04132}"/>
              </c:ext>
            </c:extLst>
          </c:dPt>
          <c:dPt>
            <c:idx val="6"/>
            <c:invertIfNegative val="0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D-B73F-4158-9D23-D13EE8B0413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73F-4158-9D23-D13EE8B0413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3F-4158-9D23-D13EE8B0413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73F-4158-9D23-D13EE8B0413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73F-4158-9D23-D13EE8B0413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73F-4158-9D23-D13EE8B0413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73F-4158-9D23-D13EE8B0413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73F-4158-9D23-D13EE8B0413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mikä?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0.5725190839694656</c:v>
                </c:pt>
                <c:pt idx="1">
                  <c:v>0.18320610687022901</c:v>
                </c:pt>
                <c:pt idx="2">
                  <c:v>9.1603053435114504E-2</c:v>
                </c:pt>
                <c:pt idx="3">
                  <c:v>7.6335877862595417E-3</c:v>
                </c:pt>
                <c:pt idx="4">
                  <c:v>9.9236641221374045E-2</c:v>
                </c:pt>
                <c:pt idx="5">
                  <c:v>7.6335877862595422E-2</c:v>
                </c:pt>
                <c:pt idx="6">
                  <c:v>0.10687022900763359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E-B73F-4158-9D23-D13EE8B04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03100 NUMMELA</c:v>
                </c:pt>
              </c:strCache>
            </c:strRef>
          </c:tx>
          <c:spPr>
            <a:solidFill>
              <a:srgbClr val="8A98DB"/>
            </a:solidFill>
            <a:ln>
              <a:noFill/>
            </a:ln>
          </c:spPr>
          <c:invertIfNegative val="1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mikä?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37</c:v>
                </c:pt>
                <c:pt idx="1">
                  <c:v>11</c:v>
                </c:pt>
                <c:pt idx="2">
                  <c:v>6</c:v>
                </c:pt>
                <c:pt idx="3">
                  <c:v>1</c:v>
                </c:pt>
                <c:pt idx="4">
                  <c:v>9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D779-41A6-B434-6CBD4BFC90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03250 OJAKKALA</c:v>
                </c:pt>
              </c:strCache>
            </c:strRef>
          </c:tx>
          <c:spPr>
            <a:solidFill>
              <a:srgbClr val="3C59BA"/>
            </a:solidFill>
            <a:ln>
              <a:noFill/>
            </a:ln>
          </c:spPr>
          <c:invertIfNegative val="1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mikä?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D779-41A6-B434-6CBD4BFC90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03300 OTALAMPI</c:v>
                </c:pt>
              </c:strCache>
            </c:strRef>
          </c:tx>
          <c:spPr>
            <a:solidFill>
              <a:srgbClr val="162651"/>
            </a:solidFill>
            <a:ln>
              <a:noFill/>
            </a:ln>
          </c:spPr>
          <c:invertIfNegative val="1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mikä?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9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D779-41A6-B434-6CBD4BFC908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03400 VIHTI</c:v>
                </c:pt>
              </c:strCache>
            </c:strRef>
          </c:tx>
          <c:spPr>
            <a:solidFill>
              <a:srgbClr val="73A278"/>
            </a:solidFill>
            <a:ln>
              <a:noFill/>
            </a:ln>
          </c:spPr>
          <c:invertIfNegative val="1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mikä?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18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D779-41A6-B434-6CBD4BFC9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Määrä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 smtId="4294967295"/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Häiriöstä tiedottiin riittävästi</c:v>
                </c:pt>
                <c:pt idx="1">
                  <c:v>Häiriö korjattiin ennakkotiedon mukaisessa aikataulussa</c:v>
                </c:pt>
                <c:pt idx="2">
                  <c:v>Häiriöstä ei aiheutunut kohtuutonta haittaa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0.10185185185185185</c:v>
                </c:pt>
                <c:pt idx="1">
                  <c:v>5.7142857142857141E-2</c:v>
                </c:pt>
                <c:pt idx="2">
                  <c:v>4.6728971962616821E-2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B8AC-4271-AD7F-0CA17F44E7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Häiriöstä tiedottiin riittävästi</c:v>
                </c:pt>
                <c:pt idx="1">
                  <c:v>Häiriö korjattiin ennakkotiedon mukaisessa aikataulussa</c:v>
                </c:pt>
                <c:pt idx="2">
                  <c:v>Häiriöstä ei aiheutunut kohtuutonta haittaa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7.407407407407407E-2</c:v>
                </c:pt>
                <c:pt idx="1">
                  <c:v>3.8095238095238099E-2</c:v>
                </c:pt>
                <c:pt idx="2">
                  <c:v>5.6074766355140186E-2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B8AC-4271-AD7F-0CA17F44E7B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Häiriöstä tiedottiin riittävästi</c:v>
                </c:pt>
                <c:pt idx="1">
                  <c:v>Häiriö korjattiin ennakkotiedon mukaisessa aikataulussa</c:v>
                </c:pt>
                <c:pt idx="2">
                  <c:v>Häiriöstä ei aiheutunut kohtuutonta haittaa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0.1388888888888889</c:v>
                </c:pt>
                <c:pt idx="1">
                  <c:v>0.16190476190476191</c:v>
                </c:pt>
                <c:pt idx="2">
                  <c:v>2.8037383177570093E-2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B8AC-4271-AD7F-0CA17F44E7B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Häiriöstä tiedottiin riittävästi</c:v>
                </c:pt>
                <c:pt idx="1">
                  <c:v>Häiriö korjattiin ennakkotiedon mukaisessa aikataulussa</c:v>
                </c:pt>
                <c:pt idx="2">
                  <c:v>Häiriöstä ei aiheutunut kohtuutonta haittaa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0.23148148148148148</c:v>
                </c:pt>
                <c:pt idx="1">
                  <c:v>0.16190476190476191</c:v>
                </c:pt>
                <c:pt idx="2">
                  <c:v>0.28037383177570091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B8AC-4271-AD7F-0CA17F44E7B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Häiriöstä tiedottiin riittävästi</c:v>
                </c:pt>
                <c:pt idx="1">
                  <c:v>Häiriö korjattiin ennakkotiedon mukaisessa aikataulussa</c:v>
                </c:pt>
                <c:pt idx="2">
                  <c:v>Häiriöstä ei aiheutunut kohtuutonta haittaa</c:v>
                </c:pt>
              </c:strCache>
            </c:strRef>
          </c:cat>
          <c:val>
            <c:numRef>
              <c:f>Sheet1!$F$2:$F$4</c:f>
              <c:numCache>
                <c:formatCode>0.0%</c:formatCode>
                <c:ptCount val="3"/>
                <c:pt idx="0">
                  <c:v>0.45370370370370372</c:v>
                </c:pt>
                <c:pt idx="1">
                  <c:v>0.580952380952381</c:v>
                </c:pt>
                <c:pt idx="2">
                  <c:v>0.58878504672897192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B8AC-4271-AD7F-0CA17F44E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Mitä kautta sait tiedon häiriötilanteesta?</c:v>
                </c:pt>
              </c:strCache>
            </c:strRef>
          </c:tx>
          <c:spPr>
            <a:solidFill>
              <a:srgbClr val="8A98DB"/>
            </a:solidFill>
            <a:ln>
              <a:noFill/>
            </a:ln>
          </c:spPr>
          <c:invertIfNegative val="1"/>
          <c:dPt>
            <c:idx val="0"/>
            <c:invertIfNegative val="0"/>
            <c:bubble3D val="0"/>
            <c:spPr>
              <a:solidFill>
                <a:srgbClr val="8A98DB"/>
              </a:solidFill>
            </c:spPr>
            <c:extLst>
              <c:ext xmlns:c16="http://schemas.microsoft.com/office/drawing/2014/chart" uri="{C3380CC4-5D6E-409C-BE32-E72D297353CC}">
                <c16:uniqueId val="{00000001-FBDE-4241-9814-DA5A104CE89C}"/>
              </c:ext>
            </c:extLst>
          </c:dPt>
          <c:dPt>
            <c:idx val="1"/>
            <c:invertIfNegative val="0"/>
            <c:bubble3D val="0"/>
            <c:spPr>
              <a:solidFill>
                <a:srgbClr val="3C59BA"/>
              </a:solidFill>
            </c:spPr>
            <c:extLst>
              <c:ext xmlns:c16="http://schemas.microsoft.com/office/drawing/2014/chart" uri="{C3380CC4-5D6E-409C-BE32-E72D297353CC}">
                <c16:uniqueId val="{00000003-FBDE-4241-9814-DA5A104CE89C}"/>
              </c:ext>
            </c:extLst>
          </c:dPt>
          <c:dPt>
            <c:idx val="2"/>
            <c:invertIfNegative val="0"/>
            <c:bubble3D val="0"/>
            <c:spPr>
              <a:solidFill>
                <a:srgbClr val="162651"/>
              </a:solidFill>
            </c:spPr>
            <c:extLst>
              <c:ext xmlns:c16="http://schemas.microsoft.com/office/drawing/2014/chart" uri="{C3380CC4-5D6E-409C-BE32-E72D297353CC}">
                <c16:uniqueId val="{00000005-FBDE-4241-9814-DA5A104CE89C}"/>
              </c:ext>
            </c:extLst>
          </c:dPt>
          <c:dPt>
            <c:idx val="3"/>
            <c:invertIfNegative val="0"/>
            <c:bubble3D val="0"/>
            <c:spPr>
              <a:solidFill>
                <a:srgbClr val="73A278"/>
              </a:solidFill>
            </c:spPr>
            <c:extLst>
              <c:ext xmlns:c16="http://schemas.microsoft.com/office/drawing/2014/chart" uri="{C3380CC4-5D6E-409C-BE32-E72D297353CC}">
                <c16:uniqueId val="{00000007-FBDE-4241-9814-DA5A104CE89C}"/>
              </c:ext>
            </c:extLst>
          </c:dPt>
          <c:dPt>
            <c:idx val="4"/>
            <c:invertIfNegative val="0"/>
            <c:bubble3D val="0"/>
            <c:spPr>
              <a:solidFill>
                <a:srgbClr val="B7F5DF"/>
              </a:solidFill>
            </c:spPr>
            <c:extLst>
              <c:ext xmlns:c16="http://schemas.microsoft.com/office/drawing/2014/chart" uri="{C3380CC4-5D6E-409C-BE32-E72D297353CC}">
                <c16:uniqueId val="{00000009-FBDE-4241-9814-DA5A104CE89C}"/>
              </c:ext>
            </c:extLst>
          </c:dPt>
          <c:dPt>
            <c:idx val="5"/>
            <c:invertIfNegative val="0"/>
            <c:bubble3D val="0"/>
            <c:spPr>
              <a:solidFill>
                <a:srgbClr val="F8F7A0"/>
              </a:solidFill>
            </c:spPr>
            <c:extLst>
              <c:ext xmlns:c16="http://schemas.microsoft.com/office/drawing/2014/chart" uri="{C3380CC4-5D6E-409C-BE32-E72D297353CC}">
                <c16:uniqueId val="{0000000B-FBDE-4241-9814-DA5A104CE89C}"/>
              </c:ext>
            </c:extLst>
          </c:dPt>
          <c:dPt>
            <c:idx val="6"/>
            <c:invertIfNegative val="0"/>
            <c:bubble3D val="0"/>
            <c:spPr>
              <a:solidFill>
                <a:srgbClr val="5CC3A1"/>
              </a:solidFill>
            </c:spPr>
            <c:extLst>
              <c:ext xmlns:c16="http://schemas.microsoft.com/office/drawing/2014/chart" uri="{C3380CC4-5D6E-409C-BE32-E72D297353CC}">
                <c16:uniqueId val="{0000000D-FBDE-4241-9814-DA5A104CE89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Sain tekstiviestin</c:v>
                </c:pt>
                <c:pt idx="1">
                  <c:v>Katsoin häiriökartalta</c:v>
                </c:pt>
                <c:pt idx="2">
                  <c:v>Alueelle jaetusta viestilapuista</c:v>
                </c:pt>
                <c:pt idx="3">
                  <c:v>Taloyhtiöltä</c:v>
                </c:pt>
                <c:pt idx="4">
                  <c:v>Perheenjäseneltä, naapurilta tai tuttavalta</c:v>
                </c:pt>
                <c:pt idx="5">
                  <c:v>Huomasin itse</c:v>
                </c:pt>
                <c:pt idx="6">
                  <c:v>Muualta, mistä?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0.4375</c:v>
                </c:pt>
                <c:pt idx="1">
                  <c:v>7.03125E-2</c:v>
                </c:pt>
                <c:pt idx="2">
                  <c:v>0.171875</c:v>
                </c:pt>
                <c:pt idx="3">
                  <c:v>4.6875E-2</c:v>
                </c:pt>
                <c:pt idx="4">
                  <c:v>0.109375</c:v>
                </c:pt>
                <c:pt idx="5">
                  <c:v>0.28125</c:v>
                </c:pt>
                <c:pt idx="6">
                  <c:v>0.1015625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E-FBDE-4241-9814-DA5A104CE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Vesilaskun selkeys ja ymmärrettävyys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1.6791044776119403E-2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FF9A-4B50-8ADD-B9AA791DF8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Tyytymätön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Vesilaskun selkeys ja ymmärrettävyys</c:v>
                </c:pt>
              </c:strCache>
            </c:strRef>
          </c:cat>
          <c:val>
            <c:numRef>
              <c:f>Sheet1!$C$3</c:f>
              <c:numCache>
                <c:formatCode>0.0%</c:formatCode>
                <c:ptCount val="1"/>
                <c:pt idx="0">
                  <c:v>2.9850746268656716E-2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FF9A-4B50-8ADD-B9AA791DF8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Vesilaskun selkeys ja ymmärrettävyys</c:v>
                </c:pt>
              </c:strCache>
            </c:strRef>
          </c:cat>
          <c:val>
            <c:numRef>
              <c:f>Sheet1!$C$4</c:f>
              <c:numCache>
                <c:formatCode>0.0%</c:formatCode>
                <c:ptCount val="1"/>
                <c:pt idx="0">
                  <c:v>0.11567164179104478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FF9A-4B50-8ADD-B9AA791DF87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Tyytyväinen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Vesilaskun selkeys ja ymmärrettävyys</c:v>
                </c:pt>
              </c:strCache>
            </c:strRef>
          </c:cat>
          <c:val>
            <c:numRef>
              <c:f>Sheet1!$C$5</c:f>
              <c:numCache>
                <c:formatCode>0.0%</c:formatCode>
                <c:ptCount val="1"/>
                <c:pt idx="0">
                  <c:v>0.41604477611940299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FF9A-4B50-8ADD-B9AA791DF87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Vesilaskun selkeys ja ymmärrettävyys</c:v>
                </c:pt>
              </c:strCache>
            </c:strRef>
          </c:cat>
          <c:val>
            <c:numRef>
              <c:f>Sheet1!$C$6</c:f>
              <c:numCache>
                <c:formatCode>0.0%</c:formatCode>
                <c:ptCount val="1"/>
                <c:pt idx="0">
                  <c:v>0.42164179104477612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FF9A-4B50-8ADD-B9AA791DF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Vesimittarilukeman ilmoittamisen vaivattomuus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9.3808630393996256E-3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5E56-4449-BA34-B099AE6FFC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Tyytymätön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Vesimittarilukeman ilmoittamisen vaivattomuus</c:v>
                </c:pt>
              </c:strCache>
            </c:strRef>
          </c:cat>
          <c:val>
            <c:numRef>
              <c:f>Sheet1!$C$3</c:f>
              <c:numCache>
                <c:formatCode>0.0%</c:formatCode>
                <c:ptCount val="1"/>
                <c:pt idx="0">
                  <c:v>1.3133208255159476E-2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5E56-4449-BA34-B099AE6FFC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Vesimittarilukeman ilmoittamisen vaivattomuus</c:v>
                </c:pt>
              </c:strCache>
            </c:strRef>
          </c:cat>
          <c:val>
            <c:numRef>
              <c:f>Sheet1!$C$4</c:f>
              <c:numCache>
                <c:formatCode>0.0%</c:formatCode>
                <c:ptCount val="1"/>
                <c:pt idx="0">
                  <c:v>6.1913696060037521E-2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5E56-4449-BA34-B099AE6FFC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Tyytyväinen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Vesimittarilukeman ilmoittamisen vaivattomuus</c:v>
                </c:pt>
              </c:strCache>
            </c:strRef>
          </c:cat>
          <c:val>
            <c:numRef>
              <c:f>Sheet1!$C$5</c:f>
              <c:numCache>
                <c:formatCode>0.0%</c:formatCode>
                <c:ptCount val="1"/>
                <c:pt idx="0">
                  <c:v>0.30956848030018763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5E56-4449-BA34-B099AE6FFC2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Vesimittarilukeman ilmoittamisen vaivattomuus</c:v>
                </c:pt>
              </c:strCache>
            </c:strRef>
          </c:cat>
          <c:val>
            <c:numRef>
              <c:f>Sheet1!$C$6</c:f>
              <c:numCache>
                <c:formatCode>0.0%</c:formatCode>
                <c:ptCount val="1"/>
                <c:pt idx="0">
                  <c:v>0.60600375234521575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5E56-4449-BA34-B099AE6FFC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rgbClr val="FF6563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Vesihuollon hinnoittelu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8.6303939962476553E-2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EAB8-4E7E-982B-5A206C2135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Tyytymätön</c:v>
                </c:pt>
              </c:strCache>
            </c:strRef>
          </c:tx>
          <c:spPr>
            <a:solidFill>
              <a:srgbClr val="FBAE6D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Vesihuollon hinnoittelu</c:v>
                </c:pt>
              </c:strCache>
            </c:strRef>
          </c:cat>
          <c:val>
            <c:numRef>
              <c:f>Sheet1!$C$3</c:f>
              <c:numCache>
                <c:formatCode>0.0%</c:formatCode>
                <c:ptCount val="1"/>
                <c:pt idx="0">
                  <c:v>0.17823639774859287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EAB8-4E7E-982B-5A206C2135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rgbClr val="F7F877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Vesihuollon hinnoittelu</c:v>
                </c:pt>
              </c:strCache>
            </c:strRef>
          </c:cat>
          <c:val>
            <c:numRef>
              <c:f>Sheet1!$C$4</c:f>
              <c:numCache>
                <c:formatCode>0.0%</c:formatCode>
                <c:ptCount val="1"/>
                <c:pt idx="0">
                  <c:v>0.42589118198874298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EAB8-4E7E-982B-5A206C2135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Tyytyväinen</c:v>
                </c:pt>
              </c:strCache>
            </c:strRef>
          </c:tx>
          <c:spPr>
            <a:solidFill>
              <a:srgbClr val="AFC96F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Vesihuollon hinnoittelu</c:v>
                </c:pt>
              </c:strCache>
            </c:strRef>
          </c:cat>
          <c:val>
            <c:numRef>
              <c:f>Sheet1!$C$5</c:f>
              <c:numCache>
                <c:formatCode>0.0%</c:formatCode>
                <c:ptCount val="1"/>
                <c:pt idx="0">
                  <c:v>0.24202626641651032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3-EAB8-4E7E-982B-5A206C21357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rgbClr val="679966"/>
            </a:solidFill>
            <a:ln>
              <a:noFill/>
            </a:ln>
          </c:spPr>
          <c:invertIfNegative val="1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Vesihuollon hinnoittelu</c:v>
                </c:pt>
              </c:strCache>
            </c:strRef>
          </c:cat>
          <c:val>
            <c:numRef>
              <c:f>Sheet1!$C$6</c:f>
              <c:numCache>
                <c:formatCode>0.0%</c:formatCode>
                <c:ptCount val="1"/>
                <c:pt idx="0">
                  <c:v>6.7542213883677302E-2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4-EAB8-4E7E-982B-5A206C213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7451136"/>
        <c:axId val="66437120"/>
      </c:barChart>
      <c:catAx>
        <c:axId val="6745113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max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CA809-2E21-40D8-AA06-3B697E894621}" type="datetimeFigureOut">
              <a:rPr lang="fi-FI" smtClean="0"/>
              <a:t>9.12.2021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65327-CA47-4678-B9B8-BE2139990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561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26CCA-E112-4868-A331-B42B7F79337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993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65327-CA47-4678-B9B8-BE213999060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64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65327-CA47-4678-B9B8-BE2139990606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219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39423910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arn">
            <a:extLst>
              <a:ext uri="{FF2B5EF4-FFF2-40B4-BE49-F238E27FC236}">
                <a16:creationId xmlns:a16="http://schemas.microsoft.com/office/drawing/2014/main" id="{6E4F96BC-2717-41B6-B8FC-767837606C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3" name="PCont"/>
          <p:cNvSpPr>
            <a:spLocks noGrp="1"/>
          </p:cNvSpPr>
          <p:nvPr>
            <p:ph sz="quarter" idx="17"/>
          </p:nvPr>
        </p:nvSpPr>
        <p:spPr>
          <a:xfrm>
            <a:off x="467544" y="4581128"/>
            <a:ext cx="8207375" cy="172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2" name="Cont6"/>
          <p:cNvSpPr>
            <a:spLocks noGrp="1"/>
          </p:cNvSpPr>
          <p:nvPr>
            <p:ph sz="quarter" idx="22"/>
          </p:nvPr>
        </p:nvSpPr>
        <p:spPr>
          <a:xfrm>
            <a:off x="5990400" y="2996953"/>
            <a:ext cx="2734767" cy="158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1" name="Cont5"/>
          <p:cNvSpPr>
            <a:spLocks noGrp="1"/>
          </p:cNvSpPr>
          <p:nvPr>
            <p:ph sz="quarter" idx="21"/>
          </p:nvPr>
        </p:nvSpPr>
        <p:spPr>
          <a:xfrm>
            <a:off x="3197293" y="2996953"/>
            <a:ext cx="2734767" cy="158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0" name="Cont4"/>
          <p:cNvSpPr>
            <a:spLocks noGrp="1"/>
          </p:cNvSpPr>
          <p:nvPr>
            <p:ph sz="quarter" idx="20"/>
          </p:nvPr>
        </p:nvSpPr>
        <p:spPr>
          <a:xfrm>
            <a:off x="403628" y="2996953"/>
            <a:ext cx="2734767" cy="158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9" name="Cont3"/>
          <p:cNvSpPr>
            <a:spLocks noGrp="1"/>
          </p:cNvSpPr>
          <p:nvPr>
            <p:ph sz="quarter" idx="19"/>
          </p:nvPr>
        </p:nvSpPr>
        <p:spPr>
          <a:xfrm>
            <a:off x="5990400" y="1414800"/>
            <a:ext cx="2734767" cy="1585427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8" name="Cont2"/>
          <p:cNvSpPr>
            <a:spLocks noGrp="1"/>
          </p:cNvSpPr>
          <p:nvPr>
            <p:ph sz="quarter" idx="18"/>
          </p:nvPr>
        </p:nvSpPr>
        <p:spPr>
          <a:xfrm>
            <a:off x="3196800" y="1414800"/>
            <a:ext cx="2734767" cy="158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7" name="Cont1"/>
          <p:cNvSpPr>
            <a:spLocks noGrp="1"/>
          </p:cNvSpPr>
          <p:nvPr>
            <p:ph sz="quarter" idx="16"/>
          </p:nvPr>
        </p:nvSpPr>
        <p:spPr>
          <a:xfrm>
            <a:off x="403200" y="1414800"/>
            <a:ext cx="2734767" cy="158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864000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4" y="216000"/>
            <a:ext cx="8207375" cy="648000"/>
          </a:xfrm>
          <a:noFill/>
          <a:ln>
            <a:noFill/>
          </a:ln>
        </p:spPr>
        <p:txBody>
          <a:bodyPr anchor="ctr"/>
          <a:lstStyle>
            <a:lvl1pPr marL="114300" indent="0">
              <a:buNone/>
              <a:defRPr sz="12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4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9936996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Without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 b="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3" name="Cont1"/>
          <p:cNvSpPr>
            <a:spLocks noGrp="1"/>
          </p:cNvSpPr>
          <p:nvPr>
            <p:ph sz="quarter" idx="10"/>
          </p:nvPr>
        </p:nvSpPr>
        <p:spPr>
          <a:xfrm>
            <a:off x="395536" y="332358"/>
            <a:ext cx="8352606" cy="597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endParaRPr lang="en-US"/>
          </a:p>
        </p:txBody>
      </p:sp>
      <p:sp>
        <p:nvSpPr>
          <p:cNvPr id="6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22420463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0276FED8-8997-4F58-8AFF-1C828E6317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6" name="Cont1">
            <a:extLst>
              <a:ext uri="{FF2B5EF4-FFF2-40B4-BE49-F238E27FC236}">
                <a16:creationId xmlns:a16="http://schemas.microsoft.com/office/drawing/2014/main" id="{0FD23242-2B85-4AFF-87A6-1DD172122E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7544" y="792000"/>
            <a:ext cx="8207375" cy="550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217616"/>
            <a:ext cx="8208000" cy="547088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7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663235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arn">
            <a:extLst>
              <a:ext uri="{FF2B5EF4-FFF2-40B4-BE49-F238E27FC236}">
                <a16:creationId xmlns:a16="http://schemas.microsoft.com/office/drawing/2014/main" id="{47720E19-23A6-4503-9FE5-09B05574BE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4" y="1454400"/>
            <a:ext cx="8207375" cy="484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864000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l-GR" sz="22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6" name="Pre"/>
          <p:cNvSpPr>
            <a:spLocks noGrp="1"/>
          </p:cNvSpPr>
          <p:nvPr>
            <p:ph sz="quarter" idx="14" hasCustomPrompt="1"/>
          </p:nvPr>
        </p:nvSpPr>
        <p:spPr>
          <a:xfrm>
            <a:off x="467544" y="216000"/>
            <a:ext cx="8207375" cy="648072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0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22112040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arn">
            <a:extLst>
              <a:ext uri="{FF2B5EF4-FFF2-40B4-BE49-F238E27FC236}">
                <a16:creationId xmlns:a16="http://schemas.microsoft.com/office/drawing/2014/main" id="{A68DF7E0-973E-421D-B439-7A4D49EA27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5"/>
          </p:nvPr>
        </p:nvSpPr>
        <p:spPr>
          <a:xfrm>
            <a:off x="467544" y="4212000"/>
            <a:ext cx="8207375" cy="20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9" name="Cont1"/>
          <p:cNvSpPr>
            <a:spLocks noGrp="1"/>
          </p:cNvSpPr>
          <p:nvPr>
            <p:ph sz="quarter" idx="14"/>
          </p:nvPr>
        </p:nvSpPr>
        <p:spPr>
          <a:xfrm>
            <a:off x="467544" y="792000"/>
            <a:ext cx="8207375" cy="3420000"/>
          </a:xfrm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217616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8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10203465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35860C19-CEF4-4406-B1AE-B1ED5B0E5A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4"/>
          </p:nvPr>
        </p:nvSpPr>
        <p:spPr>
          <a:xfrm>
            <a:off x="467544" y="4500000"/>
            <a:ext cx="8207375" cy="180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4" y="1454400"/>
            <a:ext cx="8207375" cy="3024000"/>
          </a:xfrm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864000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Pre"/>
          <p:cNvSpPr>
            <a:spLocks noGrp="1"/>
          </p:cNvSpPr>
          <p:nvPr>
            <p:ph sz="quarter" idx="16" hasCustomPrompt="1"/>
          </p:nvPr>
        </p:nvSpPr>
        <p:spPr>
          <a:xfrm>
            <a:off x="469081" y="216000"/>
            <a:ext cx="8207375" cy="648072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1" name="RepTitle"/>
          <p:cNvSpPr>
            <a:spLocks noGrp="1"/>
          </p:cNvSpPr>
          <p:nvPr>
            <p:ph sz="quarter" idx="17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14421367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arn">
            <a:extLst>
              <a:ext uri="{FF2B5EF4-FFF2-40B4-BE49-F238E27FC236}">
                <a16:creationId xmlns:a16="http://schemas.microsoft.com/office/drawing/2014/main" id="{61F87840-3084-470E-A2FC-C42902C40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0" name="Cont6"/>
          <p:cNvSpPr>
            <a:spLocks noGrp="1"/>
          </p:cNvSpPr>
          <p:nvPr>
            <p:ph sz="quarter" idx="22"/>
          </p:nvPr>
        </p:nvSpPr>
        <p:spPr>
          <a:xfrm>
            <a:off x="5990400" y="35640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9" name="Cont5"/>
          <p:cNvSpPr>
            <a:spLocks noGrp="1"/>
          </p:cNvSpPr>
          <p:nvPr>
            <p:ph sz="quarter" idx="21"/>
          </p:nvPr>
        </p:nvSpPr>
        <p:spPr>
          <a:xfrm>
            <a:off x="3197014" y="35640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8" name="Cont4"/>
          <p:cNvSpPr>
            <a:spLocks noGrp="1"/>
          </p:cNvSpPr>
          <p:nvPr>
            <p:ph sz="quarter" idx="20"/>
          </p:nvPr>
        </p:nvSpPr>
        <p:spPr>
          <a:xfrm>
            <a:off x="403628" y="35640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7" name="Cont3"/>
          <p:cNvSpPr>
            <a:spLocks noGrp="1"/>
          </p:cNvSpPr>
          <p:nvPr>
            <p:ph sz="quarter" idx="19"/>
          </p:nvPr>
        </p:nvSpPr>
        <p:spPr>
          <a:xfrm>
            <a:off x="5990400" y="7884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6" name="Cont2"/>
          <p:cNvSpPr>
            <a:spLocks noGrp="1"/>
          </p:cNvSpPr>
          <p:nvPr>
            <p:ph sz="quarter" idx="18"/>
          </p:nvPr>
        </p:nvSpPr>
        <p:spPr>
          <a:xfrm>
            <a:off x="3196800" y="7884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788400"/>
            <a:ext cx="2734767" cy="273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217616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2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37359087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D3B3B8EA-406B-41AC-8191-6635FD4114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0" y="38880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6800" y="38880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200" y="38880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0" y="14544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0" y="14544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6" name="Cont1"/>
          <p:cNvSpPr>
            <a:spLocks noGrp="1"/>
          </p:cNvSpPr>
          <p:nvPr>
            <p:ph sz="quarter" idx="16"/>
          </p:nvPr>
        </p:nvSpPr>
        <p:spPr>
          <a:xfrm>
            <a:off x="403200" y="1454400"/>
            <a:ext cx="2734767" cy="241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864000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4" y="216000"/>
            <a:ext cx="8207375" cy="648000"/>
          </a:xfrm>
          <a:noFill/>
          <a:ln>
            <a:noFill/>
          </a:ln>
        </p:spPr>
        <p:txBody>
          <a:bodyPr anchor="ctr"/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17912739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7420379E-EFA3-4229-85F1-138CD671E2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3140869"/>
            <a:ext cx="864000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2" name="PCont"/>
          <p:cNvSpPr>
            <a:spLocks noGrp="1"/>
          </p:cNvSpPr>
          <p:nvPr>
            <p:ph sz="quarter" idx="17"/>
          </p:nvPr>
        </p:nvSpPr>
        <p:spPr>
          <a:xfrm>
            <a:off x="467544" y="4509120"/>
            <a:ext cx="8207375" cy="180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0" y="2667600"/>
            <a:ext cx="2734767" cy="187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7293" y="2667600"/>
            <a:ext cx="2734767" cy="187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628" y="2667600"/>
            <a:ext cx="2734767" cy="187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0" y="781200"/>
            <a:ext cx="2734767" cy="187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0" y="781200"/>
            <a:ext cx="2734767" cy="1872414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780887"/>
            <a:ext cx="2734767" cy="187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217616"/>
            <a:ext cx="82080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220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230400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Report Title</a:t>
            </a:r>
            <a:endParaRPr lang="el-GR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  <p:extLst>
      <p:ext uri="{BB962C8B-B14F-4D97-AF65-F5344CB8AC3E}">
        <p14:creationId xmlns:p14="http://schemas.microsoft.com/office/powerpoint/2010/main" val="5514799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94261" y="4141283"/>
            <a:ext cx="267416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712145" y="158500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1" r:id="rId3"/>
    <p:sldLayoutId id="2147483662" r:id="rId4"/>
    <p:sldLayoutId id="2147483686" r:id="rId5"/>
    <p:sldLayoutId id="2147483668" r:id="rId6"/>
    <p:sldLayoutId id="2147483691" r:id="rId7"/>
    <p:sldLayoutId id="2147483692" r:id="rId8"/>
    <p:sldLayoutId id="2147483689" r:id="rId9"/>
    <p:sldLayoutId id="2147483687" r:id="rId10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>
            <a:extLst>
              <a:ext uri="{FF2B5EF4-FFF2-40B4-BE49-F238E27FC236}">
                <a16:creationId xmlns:a16="http://schemas.microsoft.com/office/drawing/2014/main" id="{A4C304FF-BF20-4DCE-965E-9E025DD1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864000"/>
            <a:ext cx="8208000" cy="54708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Asiakaskyselyn</a:t>
            </a:r>
            <a:r>
              <a:rPr lang="en-US" dirty="0"/>
              <a:t> 2021 </a:t>
            </a:r>
            <a:r>
              <a:rPr lang="en-US" dirty="0" err="1"/>
              <a:t>tulokset</a:t>
            </a:r>
            <a:br>
              <a:rPr lang="en-US" dirty="0"/>
            </a:br>
            <a:endParaRPr lang="en-US" sz="1800" dirty="0"/>
          </a:p>
        </p:txBody>
      </p:sp>
      <p:pic>
        <p:nvPicPr>
          <p:cNvPr id="3" name="Sisällön paikkamerkki 2">
            <a:extLst>
              <a:ext uri="{FF2B5EF4-FFF2-40B4-BE49-F238E27FC236}">
                <a16:creationId xmlns:a16="http://schemas.microsoft.com/office/drawing/2014/main" id="{9346FE58-B93A-42FE-93F0-D32F17D3B800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36" y="4221088"/>
            <a:ext cx="3848897" cy="1936630"/>
          </a:xfrm>
        </p:spPr>
      </p:pic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4D0A08A0-F6DD-4BDA-A02F-DBB4D5AF6AC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0" y="0"/>
            <a:ext cx="9144000" cy="230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865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66920" y="476672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ASIAKASPALVELU Noin </a:t>
            </a:r>
            <a:r>
              <a:rPr lang="en-US" dirty="0" err="1"/>
              <a:t>joka</a:t>
            </a:r>
            <a:r>
              <a:rPr lang="en-US" dirty="0"/>
              <a:t> </a:t>
            </a:r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vastaaja</a:t>
            </a:r>
            <a:r>
              <a:rPr lang="en-US" dirty="0"/>
              <a:t>  on </a:t>
            </a:r>
            <a:r>
              <a:rPr lang="en-US" dirty="0" err="1"/>
              <a:t>asioinut</a:t>
            </a:r>
            <a:r>
              <a:rPr lang="en-US" dirty="0"/>
              <a:t> </a:t>
            </a:r>
            <a:r>
              <a:rPr lang="en-US" dirty="0" err="1"/>
              <a:t>Vihdin</a:t>
            </a:r>
            <a:r>
              <a:rPr lang="en-US" dirty="0"/>
              <a:t> </a:t>
            </a:r>
            <a:r>
              <a:rPr lang="en-US" dirty="0" err="1"/>
              <a:t>Veden</a:t>
            </a:r>
            <a:r>
              <a:rPr lang="en-US" dirty="0"/>
              <a:t> </a:t>
            </a:r>
            <a:r>
              <a:rPr lang="en-US" dirty="0" err="1"/>
              <a:t>kanssa</a:t>
            </a:r>
            <a:r>
              <a:rPr lang="en-US" dirty="0"/>
              <a:t> </a:t>
            </a:r>
            <a:br>
              <a:rPr lang="en-US" dirty="0"/>
            </a:br>
            <a:r>
              <a:rPr lang="en-US" sz="1800" i="1" dirty="0" err="1"/>
              <a:t>Oletko</a:t>
            </a:r>
            <a:r>
              <a:rPr lang="en-US" sz="1800" i="1" dirty="0"/>
              <a:t> </a:t>
            </a:r>
            <a:r>
              <a:rPr lang="en-US" sz="1800" i="1" dirty="0" err="1"/>
              <a:t>viimeksi</a:t>
            </a:r>
            <a:r>
              <a:rPr lang="en-US" sz="1800" i="1" dirty="0"/>
              <a:t> </a:t>
            </a:r>
            <a:r>
              <a:rPr lang="en-US" sz="1800" i="1" dirty="0" err="1"/>
              <a:t>kuluneen</a:t>
            </a:r>
            <a:r>
              <a:rPr lang="en-US" sz="1800" i="1" dirty="0"/>
              <a:t> </a:t>
            </a:r>
            <a:r>
              <a:rPr lang="en-US" sz="1800" i="1" dirty="0" err="1"/>
              <a:t>vuoden</a:t>
            </a:r>
            <a:r>
              <a:rPr lang="en-US" sz="1800" i="1" dirty="0"/>
              <a:t> </a:t>
            </a:r>
            <a:r>
              <a:rPr lang="en-US" sz="1800" i="1" dirty="0" err="1"/>
              <a:t>aikana</a:t>
            </a:r>
            <a:r>
              <a:rPr lang="en-US" sz="1800" i="1" dirty="0"/>
              <a:t> </a:t>
            </a:r>
            <a:r>
              <a:rPr lang="en-US" sz="1800" i="1" dirty="0" err="1"/>
              <a:t>asioinut</a:t>
            </a:r>
            <a:r>
              <a:rPr lang="en-US" sz="1800" i="1" dirty="0"/>
              <a:t> </a:t>
            </a:r>
            <a:r>
              <a:rPr lang="en-US" sz="1800" i="1" dirty="0" err="1"/>
              <a:t>Vihdin</a:t>
            </a:r>
            <a:r>
              <a:rPr lang="en-US" sz="1800" i="1" dirty="0"/>
              <a:t> </a:t>
            </a:r>
            <a:r>
              <a:rPr lang="en-US" sz="1800" i="1" dirty="0" err="1"/>
              <a:t>veden</a:t>
            </a:r>
            <a:r>
              <a:rPr lang="en-US" sz="1800" i="1" dirty="0"/>
              <a:t> </a:t>
            </a:r>
            <a:r>
              <a:rPr lang="en-US" sz="1800" i="1" dirty="0" err="1"/>
              <a:t>kanssa</a:t>
            </a:r>
            <a:r>
              <a:rPr lang="en-US" sz="1800" i="1" dirty="0"/>
              <a:t> </a:t>
            </a:r>
            <a:r>
              <a:rPr lang="en-US" sz="1800" i="1" dirty="0" err="1"/>
              <a:t>joissain</a:t>
            </a:r>
            <a:r>
              <a:rPr lang="en-US" sz="1800" i="1" dirty="0"/>
              <a:t> </a:t>
            </a:r>
            <a:r>
              <a:rPr lang="en-US" sz="1800" i="1" dirty="0" err="1"/>
              <a:t>seuraavista</a:t>
            </a:r>
            <a:r>
              <a:rPr lang="en-US" sz="1800" i="1" dirty="0"/>
              <a:t> </a:t>
            </a:r>
            <a:r>
              <a:rPr lang="en-US" sz="1800" i="1" dirty="0" err="1"/>
              <a:t>asioista</a:t>
            </a:r>
            <a:r>
              <a:rPr lang="en-US" sz="1800" i="1" dirty="0"/>
              <a:t>? 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066153058"/>
              </p:ext>
            </p:extLst>
          </p:nvPr>
        </p:nvGraphicFramePr>
        <p:xfrm>
          <a:off x="466920" y="1484784"/>
          <a:ext cx="8208000" cy="481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96879" y="275136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br>
              <a:rPr lang="en-US" dirty="0"/>
            </a:br>
            <a:r>
              <a:rPr lang="en-US" dirty="0"/>
              <a:t>ASIAKASPALVELU</a:t>
            </a:r>
            <a:br>
              <a:rPr lang="en-US" dirty="0"/>
            </a:br>
            <a:r>
              <a:rPr lang="en-US" dirty="0" err="1"/>
              <a:t>Asiakaspalvelun</a:t>
            </a:r>
            <a:r>
              <a:rPr lang="en-US" dirty="0"/>
              <a:t> </a:t>
            </a:r>
            <a:r>
              <a:rPr lang="en-US" dirty="0" err="1"/>
              <a:t>koetaan</a:t>
            </a:r>
            <a:r>
              <a:rPr lang="en-US" dirty="0"/>
              <a:t> </a:t>
            </a:r>
            <a:r>
              <a:rPr lang="en-US" dirty="0" err="1"/>
              <a:t>toimivan</a:t>
            </a:r>
            <a:r>
              <a:rPr lang="en-US" dirty="0"/>
              <a:t> </a:t>
            </a:r>
            <a:r>
              <a:rPr lang="en-US" dirty="0" err="1"/>
              <a:t>hyvin</a:t>
            </a:r>
            <a:r>
              <a:rPr lang="en-US" dirty="0"/>
              <a:t> ja  </a:t>
            </a:r>
            <a:r>
              <a:rPr lang="en-US" dirty="0" err="1"/>
              <a:t>verkkoasiointiin</a:t>
            </a:r>
            <a:r>
              <a:rPr lang="en-US" dirty="0"/>
              <a:t> </a:t>
            </a:r>
            <a:r>
              <a:rPr lang="en-US" dirty="0" err="1"/>
              <a:t>suhtaudutaan</a:t>
            </a:r>
            <a:r>
              <a:rPr lang="en-US" dirty="0"/>
              <a:t> </a:t>
            </a:r>
            <a:r>
              <a:rPr lang="en-US" dirty="0" err="1"/>
              <a:t>myönteisesti</a:t>
            </a:r>
            <a:br>
              <a:rPr lang="en-US" sz="1600" i="1" dirty="0"/>
            </a:br>
            <a:r>
              <a:rPr lang="en-US" sz="1800" i="1" dirty="0" err="1"/>
              <a:t>Arvioi</a:t>
            </a:r>
            <a:r>
              <a:rPr lang="en-US" sz="1800" i="1" dirty="0"/>
              <a:t> </a:t>
            </a:r>
            <a:r>
              <a:rPr lang="en-US" sz="1800" i="1" dirty="0" err="1"/>
              <a:t>kokemaasi</a:t>
            </a:r>
            <a:r>
              <a:rPr lang="en-US" sz="1800" i="1" dirty="0"/>
              <a:t> </a:t>
            </a:r>
            <a:r>
              <a:rPr lang="en-US" sz="1800" i="1" dirty="0" err="1"/>
              <a:t>asiakaspalvelua</a:t>
            </a:r>
            <a:r>
              <a:rPr lang="en-US" sz="1800" i="1" dirty="0"/>
              <a:t> -  </a:t>
            </a:r>
            <a:r>
              <a:rPr lang="en-US" sz="1800" i="1" dirty="0" err="1"/>
              <a:t>missä</a:t>
            </a:r>
            <a:r>
              <a:rPr lang="en-US" sz="1800" i="1" dirty="0"/>
              <a:t> </a:t>
            </a:r>
            <a:r>
              <a:rPr lang="en-US" sz="1800" i="1" dirty="0" err="1"/>
              <a:t>määrin</a:t>
            </a:r>
            <a:r>
              <a:rPr lang="en-US" sz="1800" i="1" dirty="0"/>
              <a:t> </a:t>
            </a:r>
            <a:r>
              <a:rPr lang="en-US" sz="1800" i="1" dirty="0" err="1"/>
              <a:t>olet</a:t>
            </a:r>
            <a:r>
              <a:rPr lang="en-US" sz="1800" i="1" dirty="0"/>
              <a:t> </a:t>
            </a:r>
            <a:r>
              <a:rPr lang="en-US" sz="1800" i="1" dirty="0" err="1"/>
              <a:t>samaa</a:t>
            </a:r>
            <a:r>
              <a:rPr lang="en-US" sz="1800" i="1" dirty="0"/>
              <a:t> tai </a:t>
            </a:r>
            <a:r>
              <a:rPr lang="en-US" sz="1800" i="1" dirty="0" err="1"/>
              <a:t>eri</a:t>
            </a:r>
            <a:r>
              <a:rPr lang="en-US" sz="1800" i="1" dirty="0"/>
              <a:t> </a:t>
            </a:r>
            <a:r>
              <a:rPr lang="en-US" sz="1800" i="1" dirty="0" err="1"/>
              <a:t>mieltä</a:t>
            </a:r>
            <a:r>
              <a:rPr lang="en-US" sz="1800" i="1" dirty="0"/>
              <a:t> </a:t>
            </a:r>
            <a:r>
              <a:rPr lang="en-US" sz="1800" i="1" dirty="0" err="1"/>
              <a:t>seuraavista</a:t>
            </a:r>
            <a:r>
              <a:rPr lang="en-US" sz="1800" i="1" dirty="0"/>
              <a:t> </a:t>
            </a:r>
            <a:r>
              <a:rPr lang="en-US" sz="1800" i="1" dirty="0" err="1"/>
              <a:t>väitteistä</a:t>
            </a:r>
            <a:r>
              <a:rPr lang="en-US" sz="1800" i="1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617749903"/>
              </p:ext>
            </p:extLst>
          </p:nvPr>
        </p:nvGraphicFramePr>
        <p:xfrm>
          <a:off x="453918" y="982320"/>
          <a:ext cx="8207375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40463" y="830080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KOKONAISTYYTYVÄISYYS  </a:t>
            </a:r>
            <a:r>
              <a:rPr lang="en-US" dirty="0" err="1"/>
              <a:t>Yli</a:t>
            </a:r>
            <a:r>
              <a:rPr lang="en-US" dirty="0"/>
              <a:t>  </a:t>
            </a:r>
            <a:r>
              <a:rPr lang="en-US" dirty="0" err="1"/>
              <a:t>kaksi</a:t>
            </a:r>
            <a:r>
              <a:rPr lang="en-US" dirty="0"/>
              <a:t> </a:t>
            </a:r>
            <a:r>
              <a:rPr lang="en-US" dirty="0" err="1"/>
              <a:t>kolmasosaa</a:t>
            </a:r>
            <a:r>
              <a:rPr lang="en-US" dirty="0"/>
              <a:t> </a:t>
            </a:r>
            <a:r>
              <a:rPr lang="en-US" dirty="0" err="1"/>
              <a:t>vastaajista</a:t>
            </a:r>
            <a:r>
              <a:rPr lang="en-US" dirty="0"/>
              <a:t> </a:t>
            </a:r>
            <a:r>
              <a:rPr lang="en-US" dirty="0" err="1"/>
              <a:t>antaa</a:t>
            </a:r>
            <a:r>
              <a:rPr lang="en-US" dirty="0"/>
              <a:t> </a:t>
            </a:r>
            <a:r>
              <a:rPr lang="en-US" dirty="0" err="1"/>
              <a:t>Vihdin</a:t>
            </a:r>
            <a:r>
              <a:rPr lang="en-US" dirty="0"/>
              <a:t> </a:t>
            </a:r>
            <a:r>
              <a:rPr lang="en-US" dirty="0" err="1"/>
              <a:t>Vedelle</a:t>
            </a:r>
            <a:r>
              <a:rPr lang="en-US" dirty="0"/>
              <a:t>  </a:t>
            </a:r>
            <a:r>
              <a:rPr lang="en-US" dirty="0" err="1"/>
              <a:t>kokonaisarvosanaksi</a:t>
            </a:r>
            <a:r>
              <a:rPr lang="en-US" dirty="0"/>
              <a:t> 9 tai 10 , (n=537)</a:t>
            </a:r>
            <a:br>
              <a:rPr lang="en-US" dirty="0"/>
            </a:br>
            <a:r>
              <a:rPr lang="en-US" sz="1800" i="1" dirty="0" err="1"/>
              <a:t>Asteikolla</a:t>
            </a:r>
            <a:r>
              <a:rPr lang="en-US" sz="1800" i="1" dirty="0"/>
              <a:t> 0-10, </a:t>
            </a:r>
            <a:r>
              <a:rPr lang="en-US" sz="1800" i="1" dirty="0" err="1"/>
              <a:t>jossa</a:t>
            </a:r>
            <a:r>
              <a:rPr lang="en-US" sz="1800" i="1" dirty="0"/>
              <a:t> 0= </a:t>
            </a:r>
            <a:r>
              <a:rPr lang="en-US" sz="1800" i="1" dirty="0" err="1"/>
              <a:t>erittäin</a:t>
            </a:r>
            <a:r>
              <a:rPr lang="en-US" sz="1800" i="1" dirty="0"/>
              <a:t> </a:t>
            </a:r>
            <a:r>
              <a:rPr lang="en-US" sz="1800" i="1" dirty="0" err="1"/>
              <a:t>tyytymätön</a:t>
            </a:r>
            <a:r>
              <a:rPr lang="en-US" sz="1800" i="1" dirty="0"/>
              <a:t> ja 10=</a:t>
            </a:r>
            <a:r>
              <a:rPr lang="en-US" sz="1800" i="1" dirty="0" err="1"/>
              <a:t>erittäin</a:t>
            </a:r>
            <a:r>
              <a:rPr lang="en-US" sz="1800" i="1" dirty="0"/>
              <a:t> </a:t>
            </a:r>
            <a:r>
              <a:rPr lang="en-US" sz="1800" i="1" dirty="0" err="1"/>
              <a:t>tyytyväinen</a:t>
            </a:r>
            <a:r>
              <a:rPr lang="en-US" sz="1800" i="1" dirty="0"/>
              <a:t>, </a:t>
            </a:r>
            <a:r>
              <a:rPr lang="en-US" sz="1800" i="1" dirty="0" err="1"/>
              <a:t>kuinka</a:t>
            </a:r>
            <a:r>
              <a:rPr lang="en-US" sz="1800" i="1" dirty="0"/>
              <a:t> </a:t>
            </a:r>
            <a:r>
              <a:rPr lang="en-US" sz="1800" i="1" dirty="0" err="1"/>
              <a:t>tyytyväinen</a:t>
            </a:r>
            <a:r>
              <a:rPr lang="en-US" sz="1800" i="1" dirty="0"/>
              <a:t> </a:t>
            </a:r>
            <a:r>
              <a:rPr lang="en-US" sz="1800" i="1" dirty="0" err="1"/>
              <a:t>olet</a:t>
            </a:r>
            <a:r>
              <a:rPr lang="en-US" sz="1800" i="1" dirty="0"/>
              <a:t> </a:t>
            </a:r>
            <a:r>
              <a:rPr lang="en-US" sz="1800" i="1" dirty="0" err="1"/>
              <a:t>paikkakuntasi</a:t>
            </a:r>
            <a:r>
              <a:rPr lang="en-US" sz="1800" i="1" dirty="0"/>
              <a:t> </a:t>
            </a:r>
            <a:r>
              <a:rPr lang="en-US" sz="1800" i="1" dirty="0" err="1"/>
              <a:t>vesi</a:t>
            </a:r>
            <a:r>
              <a:rPr lang="en-US" sz="1800" i="1" dirty="0"/>
              <a:t>- ja </a:t>
            </a:r>
            <a:r>
              <a:rPr lang="en-US" sz="1800" i="1" dirty="0" err="1"/>
              <a:t>jätevesihuollon</a:t>
            </a:r>
            <a:r>
              <a:rPr lang="en-US" sz="1800" i="1" dirty="0"/>
              <a:t> </a:t>
            </a:r>
            <a:r>
              <a:rPr lang="en-US" sz="1800" i="1" dirty="0" err="1"/>
              <a:t>toimintaan</a:t>
            </a:r>
            <a:r>
              <a:rPr lang="en-US" sz="1800" i="1" dirty="0"/>
              <a:t> </a:t>
            </a:r>
            <a:r>
              <a:rPr lang="en-US" sz="1800" i="1" dirty="0" err="1"/>
              <a:t>kokonaisuutena</a:t>
            </a:r>
            <a:r>
              <a:rPr lang="en-US" dirty="0"/>
              <a:t>? </a:t>
            </a:r>
            <a:r>
              <a:rPr lang="en-US" sz="1800" dirty="0" err="1"/>
              <a:t>Arvostelijat</a:t>
            </a:r>
            <a:r>
              <a:rPr lang="en-US" sz="1800" dirty="0"/>
              <a:t>=0-6, </a:t>
            </a:r>
            <a:r>
              <a:rPr lang="en-US" sz="1800" dirty="0" err="1"/>
              <a:t>Passiiviset</a:t>
            </a:r>
            <a:r>
              <a:rPr lang="en-US" sz="1800" dirty="0"/>
              <a:t> 7-8, Suosittelijat:9-10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3889980404"/>
              </p:ext>
            </p:extLst>
          </p:nvPr>
        </p:nvGraphicFramePr>
        <p:xfrm>
          <a:off x="395536" y="1767880"/>
          <a:ext cx="8207375" cy="3786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New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928482"/>
              </p:ext>
            </p:extLst>
          </p:nvPr>
        </p:nvGraphicFramePr>
        <p:xfrm>
          <a:off x="611560" y="1658568"/>
          <a:ext cx="457200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defRPr sz="2600"/>
                      </a:pPr>
                      <a:r>
                        <a:rPr dirty="0"/>
                        <a:t>67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dirty="0"/>
                        <a:t>NPS™ -</a:t>
                      </a:r>
                      <a:r>
                        <a:rPr dirty="0" err="1"/>
                        <a:t>luku</a:t>
                      </a:r>
                      <a:endParaRPr dirty="0"/>
                    </a:p>
                  </a:txBody>
                  <a:tcPr>
                    <a:lnL w="0"/>
                    <a:lnR w="0"/>
                    <a:lnT w="0"/>
                    <a:lnB w="0"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67544" y="217616"/>
            <a:ext cx="8208000" cy="331064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dirty="0"/>
              <a:t>AVOIN PALAUTE</a:t>
            </a:r>
            <a:br>
              <a:rPr lang="en-US" dirty="0"/>
            </a:br>
            <a:r>
              <a:rPr lang="en-US" dirty="0"/>
              <a:t>7 tai 8 </a:t>
            </a:r>
            <a:r>
              <a:rPr lang="en-US" dirty="0" err="1"/>
              <a:t>kokonaiarvosanan</a:t>
            </a:r>
            <a:r>
              <a:rPr lang="en-US" dirty="0"/>
              <a:t>  </a:t>
            </a:r>
            <a:r>
              <a:rPr lang="en-US" dirty="0" err="1"/>
              <a:t>antaneet</a:t>
            </a:r>
            <a:r>
              <a:rPr lang="en-US" dirty="0"/>
              <a:t> (25,5%)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pic>
        <p:nvPicPr>
          <p:cNvPr id="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980728"/>
            <a:ext cx="8207375" cy="550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AVOIN PALAUTE</a:t>
            </a:r>
            <a:br>
              <a:rPr lang="en-US" dirty="0"/>
            </a:br>
            <a:r>
              <a:rPr lang="en-US" dirty="0"/>
              <a:t>9 tai 10 </a:t>
            </a:r>
            <a:r>
              <a:rPr lang="en-US" dirty="0" err="1"/>
              <a:t>kokonaisarvosanan</a:t>
            </a:r>
            <a:r>
              <a:rPr lang="en-US" dirty="0"/>
              <a:t>  </a:t>
            </a:r>
            <a:r>
              <a:rPr lang="en-US" dirty="0" err="1"/>
              <a:t>antaneet</a:t>
            </a:r>
            <a:r>
              <a:rPr lang="en-US" dirty="0"/>
              <a:t> (71%)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pic>
        <p:nvPicPr>
          <p:cNvPr id="6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792000"/>
            <a:ext cx="8207375" cy="550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4420798-1718-488F-AC0A-5C91B07AACA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4265" y="846769"/>
            <a:ext cx="8207375" cy="3420000"/>
          </a:xfrm>
        </p:spPr>
        <p:txBody>
          <a:bodyPr/>
          <a:lstStyle/>
          <a:p>
            <a:pPr marL="285750" indent="-171450">
              <a:buFont typeface="Arial" panose="020B0604020202020204" pitchFamily="34" charset="0"/>
              <a:buChar char="•"/>
            </a:pPr>
            <a:r>
              <a:rPr lang="fi-FI" dirty="0"/>
              <a:t>Kyselylinkki lähetettiin 2262 osoitteeseen ja julkaistiin Vihdin  Veden nettisivuilla 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fi-FI" dirty="0"/>
              <a:t>Kysely suomeksi 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fi-FI" dirty="0"/>
              <a:t>Vastausaika 26.10-14.11.2021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fi-FI" dirty="0"/>
              <a:t>Vastauksia 542, joista 529 vastausta sähköpostilinkin kautta ja 10 nettisivujen linkin kautta; vastausprosentti 22%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fi-FI" dirty="0"/>
              <a:t>Vastaajia pyydettiin syöttämään postinumero, vastaukset käsitellään nimettöminä</a:t>
            </a:r>
            <a:br>
              <a:rPr lang="fi-FI" dirty="0"/>
            </a:br>
            <a:endParaRPr lang="fi-FI" dirty="0"/>
          </a:p>
          <a:p>
            <a:pPr marL="285750" indent="-171450">
              <a:buFont typeface="Arial" panose="020B0604020202020204" pitchFamily="34" charset="0"/>
              <a:buChar char="•"/>
            </a:pPr>
            <a:endParaRPr lang="fi-FI" dirty="0"/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B9AAA4D5-E2E9-4013-925C-BB5DE92F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Kyselyn ajankohta ja vastaajat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E9E69AA-9025-4A93-B729-0E61E278BFEB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fi-FI" dirty="0"/>
              <a:t>Vihdin Veden  asiakaskysely 2021</a:t>
            </a:r>
          </a:p>
        </p:txBody>
      </p:sp>
    </p:spTree>
    <p:extLst>
      <p:ext uri="{BB962C8B-B14F-4D97-AF65-F5344CB8AC3E}">
        <p14:creationId xmlns:p14="http://schemas.microsoft.com/office/powerpoint/2010/main" val="20951043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67544" y="332656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VEDEN LAATU </a:t>
            </a:r>
            <a:r>
              <a:rPr lang="en-US" dirty="0" err="1"/>
              <a:t>Vihdin</a:t>
            </a:r>
            <a:r>
              <a:rPr lang="en-US" dirty="0"/>
              <a:t> </a:t>
            </a:r>
            <a:r>
              <a:rPr lang="en-US" dirty="0" err="1"/>
              <a:t>vesijohtoveden</a:t>
            </a:r>
            <a:r>
              <a:rPr lang="en-US" dirty="0"/>
              <a:t> </a:t>
            </a:r>
            <a:r>
              <a:rPr lang="en-US" dirty="0" err="1"/>
              <a:t>laatu</a:t>
            </a:r>
            <a:r>
              <a:rPr lang="en-US" dirty="0"/>
              <a:t> </a:t>
            </a:r>
            <a:r>
              <a:rPr lang="en-US" dirty="0" err="1"/>
              <a:t>arvioidaan</a:t>
            </a:r>
            <a:r>
              <a:rPr lang="en-US" dirty="0"/>
              <a:t> </a:t>
            </a:r>
            <a:r>
              <a:rPr lang="en-US" dirty="0" err="1"/>
              <a:t>kaikin</a:t>
            </a:r>
            <a:r>
              <a:rPr lang="en-US" dirty="0"/>
              <a:t> </a:t>
            </a:r>
            <a:r>
              <a:rPr lang="en-US" dirty="0" err="1"/>
              <a:t>puolin</a:t>
            </a:r>
            <a:r>
              <a:rPr lang="en-US" dirty="0"/>
              <a:t> </a:t>
            </a:r>
            <a:r>
              <a:rPr lang="en-US" dirty="0" err="1"/>
              <a:t>hyväksi</a:t>
            </a:r>
            <a:r>
              <a:rPr lang="en-US" dirty="0"/>
              <a:t> </a:t>
            </a:r>
            <a:br>
              <a:rPr lang="en-US" dirty="0"/>
            </a:br>
            <a:r>
              <a:rPr lang="en-US" sz="1800" i="1" dirty="0" err="1"/>
              <a:t>Miten</a:t>
            </a:r>
            <a:r>
              <a:rPr lang="en-US" sz="1800" i="1" dirty="0"/>
              <a:t> </a:t>
            </a:r>
            <a:r>
              <a:rPr lang="en-US" sz="1800" i="1" dirty="0" err="1"/>
              <a:t>usein</a:t>
            </a:r>
            <a:r>
              <a:rPr lang="en-US" sz="1800" i="1" dirty="0"/>
              <a:t> </a:t>
            </a:r>
            <a:r>
              <a:rPr lang="en-US" sz="1800" i="1" dirty="0" err="1"/>
              <a:t>seuraavat</a:t>
            </a:r>
            <a:r>
              <a:rPr lang="en-US" sz="1800" i="1" dirty="0"/>
              <a:t> </a:t>
            </a:r>
            <a:r>
              <a:rPr lang="en-US" sz="1800" i="1" dirty="0" err="1"/>
              <a:t>väitteet</a:t>
            </a:r>
            <a:r>
              <a:rPr lang="en-US" sz="1800" i="1" dirty="0"/>
              <a:t> </a:t>
            </a:r>
            <a:r>
              <a:rPr lang="en-US" sz="1800" i="1" dirty="0" err="1"/>
              <a:t>Vihdin</a:t>
            </a:r>
            <a:r>
              <a:rPr lang="en-US" sz="1800" i="1" dirty="0"/>
              <a:t> </a:t>
            </a:r>
            <a:r>
              <a:rPr lang="en-US" sz="1800" i="1" dirty="0" err="1"/>
              <a:t>Veden</a:t>
            </a:r>
            <a:r>
              <a:rPr lang="en-US" sz="1800" i="1" dirty="0"/>
              <a:t> </a:t>
            </a:r>
            <a:r>
              <a:rPr lang="en-US" sz="1800" i="1" dirty="0" err="1"/>
              <a:t>vesijohtoveden</a:t>
            </a:r>
            <a:r>
              <a:rPr lang="en-US" sz="1800" i="1" dirty="0"/>
              <a:t> </a:t>
            </a:r>
            <a:r>
              <a:rPr lang="en-US" sz="1800" i="1" dirty="0" err="1"/>
              <a:t>laadusta</a:t>
            </a:r>
            <a:r>
              <a:rPr lang="en-US" sz="1800" i="1" dirty="0"/>
              <a:t> </a:t>
            </a:r>
            <a:r>
              <a:rPr lang="en-US" sz="1800" i="1" dirty="0" err="1"/>
              <a:t>vastaavat</a:t>
            </a:r>
            <a:r>
              <a:rPr lang="en-US" sz="1800" i="1" dirty="0"/>
              <a:t> </a:t>
            </a:r>
            <a:r>
              <a:rPr lang="en-US" sz="1800" i="1" dirty="0" err="1"/>
              <a:t>kokemustasi</a:t>
            </a:r>
            <a:r>
              <a:rPr lang="en-US" sz="1800" i="1" dirty="0"/>
              <a:t>? 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err="1"/>
              <a:t>Vihdin</a:t>
            </a:r>
            <a:r>
              <a:rPr lang="en-US" sz="1200" dirty="0"/>
              <a:t> </a:t>
            </a:r>
            <a:r>
              <a:rPr lang="en-US" sz="1200" dirty="0" err="1"/>
              <a:t>Veden</a:t>
            </a:r>
            <a:r>
              <a:rPr lang="en-US" sz="1200" dirty="0"/>
              <a:t> </a:t>
            </a:r>
            <a:r>
              <a:rPr lang="en-US" sz="1200" dirty="0" err="1"/>
              <a:t>asiakaskysely</a:t>
            </a:r>
            <a:r>
              <a:rPr lang="en-US" sz="1200" dirty="0"/>
              <a:t>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216191852"/>
              </p:ext>
            </p:extLst>
          </p:nvPr>
        </p:nvGraphicFramePr>
        <p:xfrm>
          <a:off x="723969" y="982000"/>
          <a:ext cx="8207375" cy="299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  <p:graphicFrame>
        <p:nvGraphicFramePr>
          <p:cNvPr id="9" name="New Table">
            <a:extLst>
              <a:ext uri="{FF2B5EF4-FFF2-40B4-BE49-F238E27FC236}">
                <a16:creationId xmlns:a16="http://schemas.microsoft.com/office/drawing/2014/main" id="{AF38BCB9-F233-4438-B96A-53903BF0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567360"/>
              </p:ext>
            </p:extLst>
          </p:nvPr>
        </p:nvGraphicFramePr>
        <p:xfrm>
          <a:off x="535989" y="3832154"/>
          <a:ext cx="8207374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2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4842"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b="0"/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Ei vastaa kokemustani koskaan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Joskus,  mutta  poikkeamia  on usein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 dirty="0" err="1"/>
                        <a:t>Yleensä</a:t>
                      </a:r>
                      <a:r>
                        <a:rPr b="1" dirty="0"/>
                        <a:t>, </a:t>
                      </a:r>
                      <a:r>
                        <a:rPr b="1" dirty="0" err="1"/>
                        <a:t>mutta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poikkeamia</a:t>
                      </a:r>
                      <a:r>
                        <a:rPr b="1" dirty="0"/>
                        <a:t> on </a:t>
                      </a:r>
                      <a:r>
                        <a:rPr b="1" dirty="0" err="1"/>
                        <a:t>muutaman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kerran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vuodessa</a:t>
                      </a:r>
                      <a:endParaRPr b="1" dirty="0"/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Lähes aina, mutta poikkeamia on ehkä kerran vuodessa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Vastaa kokemustani aina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N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Vesijohtoveden maku on hyvä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0,6%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0,8%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3,0%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17,9%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77,8%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531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05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Vesijohtoveden tuoksu on neutraali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0,9%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0,6%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15,3%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81,7%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529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25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Vesijohtovesi on kirkasta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0,2%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15,5%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81,8%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528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842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 dirty="0" err="1"/>
                        <a:t>Vesijohtoveden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paine</a:t>
                      </a:r>
                      <a:r>
                        <a:rPr b="1" dirty="0"/>
                        <a:t> on </a:t>
                      </a:r>
                      <a:r>
                        <a:rPr b="1" dirty="0" err="1"/>
                        <a:t>tarkoituksenmukainen</a:t>
                      </a:r>
                      <a:endParaRPr b="1" dirty="0"/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1,9%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16,8%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74,3%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530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67544" y="367680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VEDEN LAATU </a:t>
            </a:r>
            <a:br>
              <a:rPr lang="en-US" dirty="0"/>
            </a:br>
            <a:r>
              <a:rPr lang="en-US" dirty="0" err="1"/>
              <a:t>Kokemus</a:t>
            </a:r>
            <a:r>
              <a:rPr lang="en-US" dirty="0"/>
              <a:t> </a:t>
            </a:r>
            <a:r>
              <a:rPr lang="en-US" dirty="0" err="1"/>
              <a:t>veden</a:t>
            </a:r>
            <a:r>
              <a:rPr lang="en-US" dirty="0"/>
              <a:t> </a:t>
            </a:r>
            <a:r>
              <a:rPr lang="en-US" dirty="0" err="1"/>
              <a:t>laadusta</a:t>
            </a:r>
            <a:r>
              <a:rPr lang="en-US" dirty="0"/>
              <a:t> on </a:t>
            </a:r>
            <a:r>
              <a:rPr lang="en-US" dirty="0" err="1"/>
              <a:t>tasaisen</a:t>
            </a:r>
            <a:r>
              <a:rPr lang="en-US" dirty="0"/>
              <a:t> </a:t>
            </a:r>
            <a:r>
              <a:rPr lang="en-US" dirty="0" err="1"/>
              <a:t>hyvä</a:t>
            </a:r>
            <a:r>
              <a:rPr lang="en-US" dirty="0"/>
              <a:t> </a:t>
            </a:r>
            <a:r>
              <a:rPr lang="en-US" dirty="0" err="1"/>
              <a:t>Vihdin</a:t>
            </a:r>
            <a:r>
              <a:rPr lang="en-US" dirty="0"/>
              <a:t>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alueilla</a:t>
            </a:r>
            <a:br>
              <a:rPr lang="en-US" i="1" dirty="0"/>
            </a:br>
            <a:r>
              <a:rPr lang="en-US" sz="1800" i="1" dirty="0" err="1"/>
              <a:t>Miten</a:t>
            </a:r>
            <a:r>
              <a:rPr lang="en-US" sz="1800" i="1" dirty="0"/>
              <a:t> </a:t>
            </a:r>
            <a:r>
              <a:rPr lang="en-US" sz="1800" i="1" dirty="0" err="1"/>
              <a:t>usein</a:t>
            </a:r>
            <a:r>
              <a:rPr lang="en-US" sz="1800" i="1" dirty="0"/>
              <a:t> </a:t>
            </a:r>
            <a:r>
              <a:rPr lang="en-US" sz="1800" i="1" dirty="0" err="1"/>
              <a:t>seuraavat</a:t>
            </a:r>
            <a:r>
              <a:rPr lang="en-US" sz="1800" i="1" dirty="0"/>
              <a:t> </a:t>
            </a:r>
            <a:r>
              <a:rPr lang="en-US" sz="1800" i="1" dirty="0" err="1"/>
              <a:t>väitteet</a:t>
            </a:r>
            <a:r>
              <a:rPr lang="en-US" sz="1800" i="1" dirty="0"/>
              <a:t> </a:t>
            </a:r>
            <a:r>
              <a:rPr lang="en-US" sz="1800" i="1" dirty="0" err="1"/>
              <a:t>Vihdin</a:t>
            </a:r>
            <a:r>
              <a:rPr lang="en-US" sz="1800" i="1" dirty="0"/>
              <a:t> </a:t>
            </a:r>
            <a:r>
              <a:rPr lang="en-US" sz="1800" i="1" dirty="0" err="1"/>
              <a:t>Veden</a:t>
            </a:r>
            <a:r>
              <a:rPr lang="en-US" sz="1800" i="1" dirty="0"/>
              <a:t> </a:t>
            </a:r>
            <a:r>
              <a:rPr lang="en-US" sz="1800" i="1" dirty="0" err="1"/>
              <a:t>vesijohtoveden</a:t>
            </a:r>
            <a:r>
              <a:rPr lang="en-US" sz="1800" i="1" dirty="0"/>
              <a:t> </a:t>
            </a:r>
            <a:r>
              <a:rPr lang="en-US" sz="1800" i="1" dirty="0" err="1"/>
              <a:t>laadusta</a:t>
            </a:r>
            <a:r>
              <a:rPr lang="en-US" sz="1800" i="1" dirty="0"/>
              <a:t> </a:t>
            </a:r>
            <a:r>
              <a:rPr lang="en-US" sz="1800" i="1" dirty="0" err="1"/>
              <a:t>vastaavat</a:t>
            </a:r>
            <a:r>
              <a:rPr lang="en-US" sz="1800" i="1" dirty="0"/>
              <a:t> </a:t>
            </a:r>
            <a:r>
              <a:rPr lang="en-US" sz="1800" i="1" dirty="0" err="1"/>
              <a:t>kokemustasi</a:t>
            </a:r>
            <a:r>
              <a:rPr lang="en-US" sz="1800" i="1" dirty="0"/>
              <a:t>? 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3813534663"/>
              </p:ext>
            </p:extLst>
          </p:nvPr>
        </p:nvGraphicFramePr>
        <p:xfrm>
          <a:off x="467544" y="982320"/>
          <a:ext cx="8207375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36111" y="476036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HÄIRIÖTILANTEET </a:t>
            </a:r>
            <a:r>
              <a:rPr lang="en-US" dirty="0" err="1"/>
              <a:t>Yli</a:t>
            </a:r>
            <a:r>
              <a:rPr lang="en-US" dirty="0"/>
              <a:t> </a:t>
            </a:r>
            <a:r>
              <a:rPr lang="en-US" dirty="0" err="1"/>
              <a:t>puolet</a:t>
            </a:r>
            <a:r>
              <a:rPr lang="en-US" dirty="0"/>
              <a:t> </a:t>
            </a:r>
            <a:r>
              <a:rPr lang="en-US" dirty="0" err="1"/>
              <a:t>kaikista</a:t>
            </a:r>
            <a:r>
              <a:rPr lang="en-US" dirty="0"/>
              <a:t>  </a:t>
            </a:r>
            <a:r>
              <a:rPr lang="en-US" dirty="0" err="1"/>
              <a:t>häiriöistä</a:t>
            </a:r>
            <a:r>
              <a:rPr lang="en-US" dirty="0"/>
              <a:t> </a:t>
            </a:r>
            <a:r>
              <a:rPr lang="en-US" dirty="0" err="1"/>
              <a:t>Vihdissä</a:t>
            </a:r>
            <a:r>
              <a:rPr lang="en-US" dirty="0"/>
              <a:t> on </a:t>
            </a:r>
            <a:r>
              <a:rPr lang="en-US" dirty="0" err="1"/>
              <a:t>ennalta</a:t>
            </a:r>
            <a:r>
              <a:rPr lang="en-US" dirty="0"/>
              <a:t> </a:t>
            </a:r>
            <a:r>
              <a:rPr lang="en-US" dirty="0" err="1"/>
              <a:t>ilmoitettuja</a:t>
            </a:r>
            <a:r>
              <a:rPr lang="en-US" dirty="0"/>
              <a:t> </a:t>
            </a:r>
            <a:r>
              <a:rPr lang="en-US" dirty="0" err="1"/>
              <a:t>vesikatkoksia</a:t>
            </a:r>
            <a:r>
              <a:rPr lang="en-US" dirty="0"/>
              <a:t> </a:t>
            </a:r>
            <a:br>
              <a:rPr lang="en-US" dirty="0"/>
            </a:br>
            <a:r>
              <a:rPr lang="en-US" sz="1800" i="1" dirty="0"/>
              <a:t>Onko </a:t>
            </a:r>
            <a:r>
              <a:rPr lang="en-US" sz="1800" i="1" dirty="0" err="1"/>
              <a:t>vedenkäyttöpaikassasi</a:t>
            </a:r>
            <a:r>
              <a:rPr lang="en-US" sz="1800" i="1" dirty="0"/>
              <a:t> tai </a:t>
            </a:r>
            <a:r>
              <a:rPr lang="en-US" sz="1800" i="1" dirty="0" err="1"/>
              <a:t>sen</a:t>
            </a:r>
            <a:r>
              <a:rPr lang="en-US" sz="1800" i="1" dirty="0"/>
              <a:t> </a:t>
            </a:r>
            <a:r>
              <a:rPr lang="en-US" sz="1800" i="1" dirty="0" err="1"/>
              <a:t>läheisyydessä</a:t>
            </a:r>
            <a:r>
              <a:rPr lang="en-US" sz="1800" i="1" dirty="0"/>
              <a:t> </a:t>
            </a:r>
            <a:r>
              <a:rPr lang="en-US" sz="1800" i="1" dirty="0" err="1"/>
              <a:t>ollut</a:t>
            </a:r>
            <a:r>
              <a:rPr lang="en-US" sz="1800" i="1" dirty="0"/>
              <a:t> </a:t>
            </a:r>
            <a:r>
              <a:rPr lang="en-US" sz="1800" i="1" dirty="0" err="1"/>
              <a:t>jokin</a:t>
            </a:r>
            <a:r>
              <a:rPr lang="en-US" sz="1800" i="1" dirty="0"/>
              <a:t> </a:t>
            </a:r>
            <a:r>
              <a:rPr lang="en-US" sz="1800" i="1" dirty="0" err="1"/>
              <a:t>häiriötilanne</a:t>
            </a:r>
            <a:r>
              <a:rPr lang="en-US" sz="1800" i="1" dirty="0"/>
              <a:t> </a:t>
            </a:r>
            <a:r>
              <a:rPr lang="en-US" sz="1800" i="1" dirty="0" err="1"/>
              <a:t>veden</a:t>
            </a:r>
            <a:r>
              <a:rPr lang="en-US" sz="1800" i="1" dirty="0"/>
              <a:t> </a:t>
            </a:r>
            <a:r>
              <a:rPr lang="en-US" sz="1800" i="1" dirty="0" err="1"/>
              <a:t>toimituksessa</a:t>
            </a:r>
            <a:r>
              <a:rPr lang="en-US" sz="1800" i="1" dirty="0"/>
              <a:t> tai </a:t>
            </a:r>
            <a:r>
              <a:rPr lang="en-US" sz="1800" i="1" dirty="0" err="1"/>
              <a:t>viemäröinnin</a:t>
            </a:r>
            <a:r>
              <a:rPr lang="en-US" sz="1800" i="1" dirty="0"/>
              <a:t> </a:t>
            </a:r>
            <a:r>
              <a:rPr lang="en-US" sz="1800" i="1" dirty="0" err="1"/>
              <a:t>toiminnassa</a:t>
            </a:r>
            <a:r>
              <a:rPr lang="en-US" sz="1800" i="1" dirty="0"/>
              <a:t> </a:t>
            </a:r>
            <a:r>
              <a:rPr lang="en-US" sz="1800" i="1" dirty="0" err="1"/>
              <a:t>viimeksi</a:t>
            </a:r>
            <a:r>
              <a:rPr lang="en-US" sz="1800" i="1" dirty="0"/>
              <a:t> </a:t>
            </a:r>
            <a:r>
              <a:rPr lang="en-US" sz="1800" i="1" dirty="0" err="1"/>
              <a:t>kuluneen</a:t>
            </a:r>
            <a:r>
              <a:rPr lang="en-US" sz="1800" i="1" dirty="0"/>
              <a:t> </a:t>
            </a:r>
            <a:r>
              <a:rPr lang="en-US" sz="1800" i="1" dirty="0" err="1"/>
              <a:t>vuoden</a:t>
            </a:r>
            <a:r>
              <a:rPr lang="en-US" sz="1800" i="1" dirty="0"/>
              <a:t> </a:t>
            </a:r>
            <a:r>
              <a:rPr lang="en-US" sz="1800" i="1" dirty="0" err="1"/>
              <a:t>aikana</a:t>
            </a:r>
            <a:r>
              <a:rPr lang="en-US" sz="1800" i="1" dirty="0"/>
              <a:t>? Jos, </a:t>
            </a:r>
            <a:r>
              <a:rPr lang="en-US" sz="1800" i="1" dirty="0" err="1"/>
              <a:t>niin</a:t>
            </a:r>
            <a:r>
              <a:rPr lang="en-US" sz="1800" i="1" dirty="0"/>
              <a:t> </a:t>
            </a:r>
            <a:r>
              <a:rPr lang="en-US" sz="1800" i="1" dirty="0" err="1"/>
              <a:t>mikä</a:t>
            </a:r>
            <a:r>
              <a:rPr lang="en-US" sz="1800" i="1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err="1"/>
              <a:t>Vihdin</a:t>
            </a:r>
            <a:r>
              <a:rPr lang="en-US" sz="1200" dirty="0"/>
              <a:t> </a:t>
            </a:r>
            <a:r>
              <a:rPr lang="en-US" sz="1200" dirty="0" err="1"/>
              <a:t>Veden</a:t>
            </a:r>
            <a:r>
              <a:rPr lang="en-US" sz="1200" dirty="0"/>
              <a:t> </a:t>
            </a:r>
            <a:r>
              <a:rPr lang="en-US" sz="1200" dirty="0" err="1"/>
              <a:t>asiakaskysely</a:t>
            </a:r>
            <a:r>
              <a:rPr lang="en-US" sz="1200" dirty="0"/>
              <a:t>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590803873"/>
              </p:ext>
            </p:extLst>
          </p:nvPr>
        </p:nvGraphicFramePr>
        <p:xfrm>
          <a:off x="323528" y="1268760"/>
          <a:ext cx="8207375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468000" y="620688"/>
            <a:ext cx="8208000" cy="547088"/>
          </a:xfrm>
        </p:spPr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HÄIRIÖTILANTEET  </a:t>
            </a:r>
            <a:r>
              <a:rPr lang="en-US" dirty="0" err="1"/>
              <a:t>Poikkeamia</a:t>
            </a:r>
            <a:r>
              <a:rPr lang="en-US" dirty="0"/>
              <a:t> </a:t>
            </a:r>
            <a:r>
              <a:rPr lang="en-US" dirty="0" err="1"/>
              <a:t>veden</a:t>
            </a:r>
            <a:r>
              <a:rPr lang="en-US" dirty="0"/>
              <a:t> </a:t>
            </a:r>
            <a:r>
              <a:rPr lang="en-US" dirty="0" err="1"/>
              <a:t>laadussa</a:t>
            </a:r>
            <a:r>
              <a:rPr lang="en-US" dirty="0"/>
              <a:t> on </a:t>
            </a:r>
            <a:r>
              <a:rPr lang="en-US" dirty="0" err="1"/>
              <a:t>erittäin</a:t>
            </a:r>
            <a:r>
              <a:rPr lang="en-US" dirty="0"/>
              <a:t> </a:t>
            </a:r>
            <a:r>
              <a:rPr lang="en-US" dirty="0" err="1"/>
              <a:t>harvoin</a:t>
            </a:r>
            <a:br>
              <a:rPr lang="en-US" dirty="0"/>
            </a:br>
            <a:r>
              <a:rPr lang="en-US" sz="1800" i="1" dirty="0"/>
              <a:t>Onko </a:t>
            </a:r>
            <a:r>
              <a:rPr lang="en-US" sz="1800" i="1" dirty="0" err="1"/>
              <a:t>vedenkäyttöpaikassasi</a:t>
            </a:r>
            <a:r>
              <a:rPr lang="en-US" sz="1800" i="1" dirty="0"/>
              <a:t> tai </a:t>
            </a:r>
            <a:r>
              <a:rPr lang="en-US" sz="1800" i="1" dirty="0" err="1"/>
              <a:t>sen</a:t>
            </a:r>
            <a:r>
              <a:rPr lang="en-US" sz="1800" i="1" dirty="0"/>
              <a:t> </a:t>
            </a:r>
            <a:r>
              <a:rPr lang="en-US" sz="1800" i="1" dirty="0" err="1"/>
              <a:t>läheisyydessä</a:t>
            </a:r>
            <a:r>
              <a:rPr lang="en-US" sz="1800" i="1" dirty="0"/>
              <a:t> </a:t>
            </a:r>
            <a:r>
              <a:rPr lang="en-US" sz="1800" i="1" dirty="0" err="1"/>
              <a:t>ollut</a:t>
            </a:r>
            <a:r>
              <a:rPr lang="en-US" sz="1800" i="1" dirty="0"/>
              <a:t> </a:t>
            </a:r>
            <a:r>
              <a:rPr lang="en-US" sz="1800" i="1" dirty="0" err="1"/>
              <a:t>jokin</a:t>
            </a:r>
            <a:r>
              <a:rPr lang="en-US" sz="1800" i="1" dirty="0"/>
              <a:t> </a:t>
            </a:r>
            <a:r>
              <a:rPr lang="en-US" sz="1800" i="1" dirty="0" err="1"/>
              <a:t>häiriötilanne</a:t>
            </a:r>
            <a:r>
              <a:rPr lang="en-US" sz="1800" i="1" dirty="0"/>
              <a:t> </a:t>
            </a:r>
            <a:r>
              <a:rPr lang="en-US" sz="1800" i="1" dirty="0" err="1"/>
              <a:t>veden</a:t>
            </a:r>
            <a:r>
              <a:rPr lang="en-US" sz="1800" i="1" dirty="0"/>
              <a:t> </a:t>
            </a:r>
            <a:r>
              <a:rPr lang="en-US" sz="1800" i="1" dirty="0" err="1"/>
              <a:t>toimituksessa</a:t>
            </a:r>
            <a:r>
              <a:rPr lang="en-US" sz="1800" i="1" dirty="0"/>
              <a:t> tai </a:t>
            </a:r>
            <a:r>
              <a:rPr lang="en-US" sz="1800" i="1" dirty="0" err="1"/>
              <a:t>viemäröinnin</a:t>
            </a:r>
            <a:r>
              <a:rPr lang="en-US" sz="1800" i="1" dirty="0"/>
              <a:t> </a:t>
            </a:r>
            <a:r>
              <a:rPr lang="en-US" sz="1800" i="1" dirty="0" err="1"/>
              <a:t>toiminnassa</a:t>
            </a:r>
            <a:r>
              <a:rPr lang="en-US" sz="1800" i="1" dirty="0"/>
              <a:t> </a:t>
            </a:r>
            <a:r>
              <a:rPr lang="en-US" sz="1800" i="1" dirty="0" err="1"/>
              <a:t>viimeksi</a:t>
            </a:r>
            <a:r>
              <a:rPr lang="en-US" sz="1800" i="1" dirty="0"/>
              <a:t> </a:t>
            </a:r>
            <a:r>
              <a:rPr lang="en-US" sz="1800" i="1" dirty="0" err="1"/>
              <a:t>kuluneen</a:t>
            </a:r>
            <a:r>
              <a:rPr lang="en-US" sz="1800" i="1" dirty="0"/>
              <a:t> </a:t>
            </a:r>
            <a:r>
              <a:rPr lang="en-US" sz="1800" i="1" dirty="0" err="1"/>
              <a:t>vuoden</a:t>
            </a:r>
            <a:r>
              <a:rPr lang="en-US" sz="1800" i="1" dirty="0"/>
              <a:t> </a:t>
            </a:r>
            <a:r>
              <a:rPr lang="en-US" sz="1800" i="1" dirty="0" err="1"/>
              <a:t>aikana</a:t>
            </a:r>
            <a:r>
              <a:rPr lang="en-US" sz="1800" i="1" dirty="0"/>
              <a:t>? Jos, </a:t>
            </a:r>
            <a:r>
              <a:rPr lang="en-US" sz="1800" i="1" dirty="0" err="1"/>
              <a:t>niin</a:t>
            </a:r>
            <a:r>
              <a:rPr lang="en-US" sz="1800" i="1" dirty="0"/>
              <a:t> </a:t>
            </a:r>
            <a:r>
              <a:rPr lang="en-US" sz="1800" i="1" dirty="0" err="1"/>
              <a:t>mikä</a:t>
            </a:r>
            <a:r>
              <a:rPr lang="en-US" sz="1800" i="1" dirty="0"/>
              <a:t>?</a:t>
            </a:r>
            <a:endParaRPr lang="en-US" sz="1800" dirty="0"/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979236138"/>
              </p:ext>
            </p:extLst>
          </p:nvPr>
        </p:nvGraphicFramePr>
        <p:xfrm>
          <a:off x="504857" y="1359767"/>
          <a:ext cx="8207375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HÄIRIÖTILANTEET</a:t>
            </a:r>
            <a:br>
              <a:rPr lang="en-US" dirty="0"/>
            </a:br>
            <a:r>
              <a:rPr lang="en-US" sz="1600" i="1" dirty="0" err="1"/>
              <a:t>Miten</a:t>
            </a:r>
            <a:r>
              <a:rPr lang="en-US" sz="1600" i="1" dirty="0"/>
              <a:t> </a:t>
            </a:r>
            <a:r>
              <a:rPr lang="en-US" sz="1600" i="1" dirty="0" err="1"/>
              <a:t>Vihdin</a:t>
            </a:r>
            <a:r>
              <a:rPr lang="en-US" sz="1600" i="1" dirty="0"/>
              <a:t> Vesi </a:t>
            </a:r>
            <a:r>
              <a:rPr lang="en-US" sz="1600" i="1" dirty="0" err="1"/>
              <a:t>onnistui</a:t>
            </a:r>
            <a:r>
              <a:rPr lang="en-US" sz="1600" i="1" dirty="0"/>
              <a:t> </a:t>
            </a:r>
            <a:r>
              <a:rPr lang="en-US" sz="1600" i="1" dirty="0" err="1"/>
              <a:t>häiriötilanteen</a:t>
            </a:r>
            <a:r>
              <a:rPr lang="en-US" sz="1600" i="1" dirty="0"/>
              <a:t> </a:t>
            </a:r>
            <a:r>
              <a:rPr lang="en-US" sz="1600" i="1" dirty="0" err="1"/>
              <a:t>hoitamisessa</a:t>
            </a:r>
            <a:r>
              <a:rPr lang="en-US" sz="1600" i="1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330491092"/>
              </p:ext>
            </p:extLst>
          </p:nvPr>
        </p:nvGraphicFramePr>
        <p:xfrm>
          <a:off x="436299" y="1209819"/>
          <a:ext cx="8207375" cy="278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  <p:graphicFrame>
        <p:nvGraphicFramePr>
          <p:cNvPr id="9" name="New Table">
            <a:extLst>
              <a:ext uri="{FF2B5EF4-FFF2-40B4-BE49-F238E27FC236}">
                <a16:creationId xmlns:a16="http://schemas.microsoft.com/office/drawing/2014/main" id="{C4D85C76-1277-4A87-B0F8-BD32A654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76051"/>
              </p:ext>
            </p:extLst>
          </p:nvPr>
        </p:nvGraphicFramePr>
        <p:xfrm>
          <a:off x="436299" y="4005064"/>
          <a:ext cx="8207374" cy="234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2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b="0"/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 dirty="0" err="1"/>
                        <a:t>Täysin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eri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mieltä</a:t>
                      </a:r>
                      <a:endParaRPr b="1" dirty="0"/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Jonkin verran eri mieltä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Ei samaa eikä eri mieltä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Jonkin verran samaa mieltä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Täysin samaa mieltä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1"/>
                        <a:t>N</a:t>
                      </a:r>
                    </a:p>
                  </a:txBody>
                  <a:tcPr>
                    <a:lnL w="0"/>
                    <a:lnR w="0"/>
                    <a:lnT w="0"/>
                    <a:lnB w="12700">
                      <a:solidFill>
                        <a:srgbClr val="B4B4B4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Häiriöstä tiedottiin riittävästi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10,2%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7,4%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13,9%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23,1%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45,4%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108</a:t>
                      </a:r>
                    </a:p>
                  </a:txBody>
                  <a:tcPr>
                    <a:lnL w="0"/>
                    <a:lnR w="0"/>
                    <a:lnT w="12700">
                      <a:solidFill>
                        <a:srgbClr val="B4B4B4"/>
                      </a:solidFill>
                    </a:lnT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Häiriö korjattiin ennakkotiedon mukaisessa aikataulussa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3,8%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16,2%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16,2%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58,1%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105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b="1"/>
                        <a:t>Häiriöstä ei aiheutunut kohtuutonta haittaa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4,7%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5,6%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2,8%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28,0%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/>
                        <a:t>58,9%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000"/>
                      </a:pPr>
                      <a:r>
                        <a:rPr b="0" dirty="0"/>
                        <a:t>107</a:t>
                      </a:r>
                    </a:p>
                  </a:txBody>
                  <a:tcPr>
                    <a:lnL w="0"/>
                    <a:lnR w="0"/>
                    <a:lnT w="0"/>
                    <a:lnB w="0"/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22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HÄIRIÖTILANTEET</a:t>
            </a:r>
            <a:br>
              <a:rPr lang="en-US" dirty="0"/>
            </a:br>
            <a:r>
              <a:rPr lang="en-US" sz="1800" i="1" dirty="0" err="1"/>
              <a:t>Mitä</a:t>
            </a:r>
            <a:r>
              <a:rPr lang="en-US" sz="1800" i="1" dirty="0"/>
              <a:t> </a:t>
            </a:r>
            <a:r>
              <a:rPr lang="en-US" sz="1800" i="1" dirty="0" err="1"/>
              <a:t>kautta</a:t>
            </a:r>
            <a:r>
              <a:rPr lang="en-US" sz="1800" i="1" dirty="0"/>
              <a:t> </a:t>
            </a:r>
            <a:r>
              <a:rPr lang="en-US" sz="1800" i="1" dirty="0" err="1"/>
              <a:t>sait</a:t>
            </a:r>
            <a:r>
              <a:rPr lang="en-US" sz="1800" i="1" dirty="0"/>
              <a:t> </a:t>
            </a:r>
            <a:r>
              <a:rPr lang="en-US" sz="1800" i="1" dirty="0" err="1"/>
              <a:t>tiedon</a:t>
            </a:r>
            <a:r>
              <a:rPr lang="en-US" sz="1800" i="1" dirty="0"/>
              <a:t> </a:t>
            </a:r>
            <a:r>
              <a:rPr lang="en-US" sz="1800" i="1" dirty="0" err="1"/>
              <a:t>häiriötilanteesta</a:t>
            </a:r>
            <a:r>
              <a:rPr lang="en-US" sz="1800" i="1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4" y="792000"/>
          <a:ext cx="8207375" cy="55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l-GR" sz="22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z="1600" i="1" dirty="0" err="1"/>
              <a:t>Vesilaskun</a:t>
            </a:r>
            <a:r>
              <a:rPr lang="en-US" sz="1600" i="1" dirty="0"/>
              <a:t> </a:t>
            </a:r>
            <a:r>
              <a:rPr lang="en-US" sz="1600" i="1" dirty="0" err="1"/>
              <a:t>selkeys</a:t>
            </a:r>
            <a:r>
              <a:rPr lang="en-US" sz="1600" i="1" dirty="0"/>
              <a:t> ja </a:t>
            </a:r>
            <a:r>
              <a:rPr lang="en-US" sz="1600" i="1" dirty="0" err="1"/>
              <a:t>ymmärrettävyys</a:t>
            </a:r>
            <a:r>
              <a:rPr lang="en-US" sz="1600" i="1" dirty="0"/>
              <a:t> (N=536)</a:t>
            </a:r>
          </a:p>
        </p:txBody>
      </p:sp>
      <p:sp>
        <p:nvSpPr>
          <p:cNvPr id="5" name="Pre"/>
          <p:cNvSpPr>
            <a:spLocks noGrp="1"/>
          </p:cNvSpPr>
          <p:nvPr>
            <p:ph sz="quarter" idx="14" hasCustomPrompt="1"/>
          </p:nvPr>
        </p:nvSpPr>
        <p:spPr/>
        <p:txBody>
          <a:bodyPr anchor="ctr">
            <a:normAutofit fontScale="77500" lnSpcReduction="20000"/>
          </a:bodyPr>
          <a:lstStyle>
            <a:lvl1pPr marL="11430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2600" dirty="0"/>
              <a:t>MITTAROINTI JA LASKUTUS</a:t>
            </a:r>
            <a:r>
              <a:rPr lang="en-US" dirty="0"/>
              <a:t>
</a:t>
            </a:r>
            <a:r>
              <a:rPr lang="en-US" sz="1900" i="1" dirty="0"/>
              <a:t>Kuinka </a:t>
            </a:r>
            <a:r>
              <a:rPr lang="en-US" sz="1900" i="1" dirty="0" err="1"/>
              <a:t>tyytymätön</a:t>
            </a:r>
            <a:r>
              <a:rPr lang="en-US" sz="1900" i="1" dirty="0"/>
              <a:t> tai </a:t>
            </a:r>
            <a:r>
              <a:rPr lang="en-US" sz="1900" i="1" dirty="0" err="1"/>
              <a:t>tyytyväinen</a:t>
            </a:r>
            <a:r>
              <a:rPr lang="en-US" sz="1900" i="1" dirty="0"/>
              <a:t> </a:t>
            </a:r>
            <a:r>
              <a:rPr lang="en-US" sz="1900" i="1" dirty="0" err="1"/>
              <a:t>olet</a:t>
            </a:r>
            <a:r>
              <a:rPr lang="en-US" sz="1900" i="1" dirty="0"/>
              <a:t> </a:t>
            </a:r>
            <a:r>
              <a:rPr lang="en-US" sz="1900" i="1" dirty="0" err="1"/>
              <a:t>seuraaviin</a:t>
            </a:r>
            <a:r>
              <a:rPr lang="en-US" sz="1900" i="1" dirty="0"/>
              <a:t>, </a:t>
            </a:r>
            <a:r>
              <a:rPr lang="en-US" sz="1900" i="1" dirty="0" err="1"/>
              <a:t>mittarointiin</a:t>
            </a:r>
            <a:r>
              <a:rPr lang="en-US" sz="1900" i="1" dirty="0"/>
              <a:t> ja </a:t>
            </a:r>
            <a:r>
              <a:rPr lang="en-US" sz="1900" i="1" dirty="0" err="1"/>
              <a:t>laskutukseen</a:t>
            </a:r>
            <a:r>
              <a:rPr lang="en-US" sz="1900" i="1" dirty="0"/>
              <a:t> </a:t>
            </a:r>
            <a:r>
              <a:rPr lang="en-US" sz="1900" i="1" dirty="0" err="1"/>
              <a:t>liittyviin</a:t>
            </a:r>
            <a:r>
              <a:rPr lang="en-US" sz="1900" i="1" dirty="0"/>
              <a:t> </a:t>
            </a:r>
            <a:r>
              <a:rPr lang="en-US" sz="1900" i="1" dirty="0" err="1"/>
              <a:t>asioihin</a:t>
            </a:r>
            <a:r>
              <a:rPr lang="en-US" sz="1900" i="1" dirty="0"/>
              <a:t>?</a:t>
            </a:r>
          </a:p>
        </p:txBody>
      </p:sp>
      <p:sp>
        <p:nvSpPr>
          <p:cNvPr id="6" name="RepTitle"/>
          <p:cNvSpPr>
            <a:spLocks noGrp="1"/>
          </p:cNvSpPr>
          <p:nvPr>
            <p:ph sz="quarter" idx="16" hasCustomPrompt="1"/>
          </p:nvPr>
        </p:nvSpPr>
        <p:spPr/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/>
              <a:t>Vihdin Veden asiakaskysely 2021</a:t>
            </a:r>
          </a:p>
        </p:txBody>
      </p:sp>
      <p:graphicFrame>
        <p:nvGraphicFramePr>
          <p:cNvPr id="7" name="Cont1"/>
          <p:cNvGraphicFramePr/>
          <p:nvPr>
            <p:extLst>
              <p:ext uri="{D42A27DB-BD31-4B8C-83A1-F6EECF244321}">
                <p14:modId xmlns:p14="http://schemas.microsoft.com/office/powerpoint/2010/main" val="2066752327"/>
              </p:ext>
            </p:extLst>
          </p:nvPr>
        </p:nvGraphicFramePr>
        <p:xfrm>
          <a:off x="460577" y="1154344"/>
          <a:ext cx="8207375" cy="143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/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16.11.2021 16:37</a:t>
            </a:r>
          </a:p>
        </p:txBody>
      </p:sp>
      <p:graphicFrame>
        <p:nvGraphicFramePr>
          <p:cNvPr id="10" name="Cont1">
            <a:extLst>
              <a:ext uri="{FF2B5EF4-FFF2-40B4-BE49-F238E27FC236}">
                <a16:creationId xmlns:a16="http://schemas.microsoft.com/office/drawing/2014/main" id="{2DEEC0C7-53DC-49CA-B086-71DA9C0902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2999108"/>
              </p:ext>
            </p:extLst>
          </p:nvPr>
        </p:nvGraphicFramePr>
        <p:xfrm>
          <a:off x="495403" y="2576602"/>
          <a:ext cx="8207375" cy="143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">
            <a:extLst>
              <a:ext uri="{FF2B5EF4-FFF2-40B4-BE49-F238E27FC236}">
                <a16:creationId xmlns:a16="http://schemas.microsoft.com/office/drawing/2014/main" id="{35ECB328-9EE3-45F8-93ED-570B3CB5C498}"/>
              </a:ext>
            </a:extLst>
          </p:cNvPr>
          <p:cNvSpPr txBox="1">
            <a:spLocks/>
          </p:cNvSpPr>
          <p:nvPr/>
        </p:nvSpPr>
        <p:spPr>
          <a:xfrm>
            <a:off x="560429" y="2338140"/>
            <a:ext cx="8208000" cy="4317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l-GR" sz="22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600" i="1" dirty="0" err="1"/>
              <a:t>Vesimittarilukeman</a:t>
            </a:r>
            <a:r>
              <a:rPr lang="en-US" sz="1600" i="1" dirty="0"/>
              <a:t> </a:t>
            </a:r>
            <a:r>
              <a:rPr lang="en-US" sz="1600" i="1" dirty="0" err="1"/>
              <a:t>ilmoittamisen</a:t>
            </a:r>
            <a:r>
              <a:rPr lang="en-US" sz="1600" i="1" dirty="0"/>
              <a:t> </a:t>
            </a:r>
            <a:r>
              <a:rPr lang="en-US" sz="1600" i="1" dirty="0" err="1"/>
              <a:t>vaivattomuus</a:t>
            </a:r>
            <a:r>
              <a:rPr lang="en-US" sz="1600" i="1" dirty="0"/>
              <a:t> (N=533)</a:t>
            </a:r>
          </a:p>
        </p:txBody>
      </p:sp>
      <p:graphicFrame>
        <p:nvGraphicFramePr>
          <p:cNvPr id="12" name="Cont1">
            <a:extLst>
              <a:ext uri="{FF2B5EF4-FFF2-40B4-BE49-F238E27FC236}">
                <a16:creationId xmlns:a16="http://schemas.microsoft.com/office/drawing/2014/main" id="{B50F9F48-52E7-4282-B8D4-6C6C0DED4E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3016145"/>
              </p:ext>
            </p:extLst>
          </p:nvPr>
        </p:nvGraphicFramePr>
        <p:xfrm>
          <a:off x="467543" y="3924588"/>
          <a:ext cx="8207375" cy="156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">
            <a:extLst>
              <a:ext uri="{FF2B5EF4-FFF2-40B4-BE49-F238E27FC236}">
                <a16:creationId xmlns:a16="http://schemas.microsoft.com/office/drawing/2014/main" id="{BDA64EA8-A20D-4C88-A6C7-F2F5FC7D01E5}"/>
              </a:ext>
            </a:extLst>
          </p:cNvPr>
          <p:cNvSpPr txBox="1">
            <a:spLocks/>
          </p:cNvSpPr>
          <p:nvPr/>
        </p:nvSpPr>
        <p:spPr>
          <a:xfrm>
            <a:off x="551949" y="3562718"/>
            <a:ext cx="8208000" cy="5470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l-GR" sz="22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600" i="1" dirty="0" err="1"/>
              <a:t>Vesihuollon</a:t>
            </a:r>
            <a:r>
              <a:rPr lang="en-US" sz="1600" i="1" dirty="0"/>
              <a:t> </a:t>
            </a:r>
            <a:r>
              <a:rPr lang="en-US" sz="1600" i="1" dirty="0" err="1"/>
              <a:t>hinnoittelu</a:t>
            </a:r>
            <a:r>
              <a:rPr lang="en-US" sz="1600" i="1" dirty="0"/>
              <a:t>  (N=533) </a:t>
            </a:r>
          </a:p>
        </p:txBody>
      </p:sp>
      <p:graphicFrame>
        <p:nvGraphicFramePr>
          <p:cNvPr id="15" name="Cont1">
            <a:extLst>
              <a:ext uri="{FF2B5EF4-FFF2-40B4-BE49-F238E27FC236}">
                <a16:creationId xmlns:a16="http://schemas.microsoft.com/office/drawing/2014/main" id="{2E49146F-4014-4729-97CE-F991B4E4F6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382185"/>
              </p:ext>
            </p:extLst>
          </p:nvPr>
        </p:nvGraphicFramePr>
        <p:xfrm>
          <a:off x="460575" y="5581955"/>
          <a:ext cx="8207375" cy="106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itle">
            <a:extLst>
              <a:ext uri="{FF2B5EF4-FFF2-40B4-BE49-F238E27FC236}">
                <a16:creationId xmlns:a16="http://schemas.microsoft.com/office/drawing/2014/main" id="{91FF51E5-6936-4442-AF6F-DD75557E289A}"/>
              </a:ext>
            </a:extLst>
          </p:cNvPr>
          <p:cNvSpPr txBox="1">
            <a:spLocks/>
          </p:cNvSpPr>
          <p:nvPr/>
        </p:nvSpPr>
        <p:spPr>
          <a:xfrm>
            <a:off x="523432" y="5169146"/>
            <a:ext cx="8208000" cy="5470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l-GR" sz="22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600" i="1" dirty="0" err="1"/>
              <a:t>Tiedon</a:t>
            </a:r>
            <a:r>
              <a:rPr lang="en-US" sz="1600" i="1" dirty="0"/>
              <a:t> </a:t>
            </a:r>
            <a:r>
              <a:rPr lang="en-US" sz="1600" i="1" dirty="0" err="1"/>
              <a:t>saatavuus</a:t>
            </a:r>
            <a:r>
              <a:rPr lang="en-US" sz="1600" i="1" dirty="0"/>
              <a:t> </a:t>
            </a:r>
            <a:r>
              <a:rPr lang="en-US" sz="1600" i="1" dirty="0" err="1"/>
              <a:t>oman</a:t>
            </a:r>
            <a:r>
              <a:rPr lang="en-US" sz="1600" i="1" dirty="0"/>
              <a:t> </a:t>
            </a:r>
            <a:r>
              <a:rPr lang="en-US" sz="1600" i="1" dirty="0" err="1"/>
              <a:t>käyttöpaikan</a:t>
            </a:r>
            <a:r>
              <a:rPr lang="en-US" sz="1600" i="1" dirty="0"/>
              <a:t> </a:t>
            </a:r>
            <a:r>
              <a:rPr lang="en-US" sz="1600" i="1" dirty="0" err="1"/>
              <a:t>vedenkulutuksesta</a:t>
            </a:r>
            <a:r>
              <a:rPr lang="en-US" sz="1600" i="1" dirty="0"/>
              <a:t>  (N=532)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5.17"/>
  <p:tag name="AS_TITLE" val="Aspose.Slides for .NET 4.0"/>
  <p:tag name="AS_VERSION" val="17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1137</TotalTime>
  <Words>701</Words>
  <Application>Microsoft Office PowerPoint</Application>
  <PresentationFormat>Näytössä katseltava diaesitys (4:3)</PresentationFormat>
  <Paragraphs>151</Paragraphs>
  <Slides>14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Adjacency</vt:lpstr>
      <vt:lpstr>Asiakaskyselyn 2021 tulokset </vt:lpstr>
      <vt:lpstr>Kyselyn ajankohta ja vastaajat</vt:lpstr>
      <vt:lpstr>VEDEN LAATU Vihdin vesijohtoveden laatu arvioidaan kaikin puolin hyväksi  Miten usein seuraavat väitteet Vihdin Veden vesijohtoveden laadusta vastaavat kokemustasi? </vt:lpstr>
      <vt:lpstr>VEDEN LAATU  Kokemus veden laadusta on tasaisen hyvä Vihdin eri alueilla Miten usein seuraavat väitteet Vihdin Veden vesijohtoveden laadusta vastaavat kokemustasi? </vt:lpstr>
      <vt:lpstr>HÄIRIÖTILANTEET Yli puolet kaikista  häiriöistä Vihdissä on ennalta ilmoitettuja vesikatkoksia  Onko vedenkäyttöpaikassasi tai sen läheisyydessä ollut jokin häiriötilanne veden toimituksessa tai viemäröinnin toiminnassa viimeksi kuluneen vuoden aikana? Jos, niin mikä?</vt:lpstr>
      <vt:lpstr>HÄIRIÖTILANTEET  Poikkeamia veden laadussa on erittäin harvoin Onko vedenkäyttöpaikassasi tai sen läheisyydessä ollut jokin häiriötilanne veden toimituksessa tai viemäröinnin toiminnassa viimeksi kuluneen vuoden aikana? Jos, niin mikä?</vt:lpstr>
      <vt:lpstr>HÄIRIÖTILANTEET Miten Vihdin Vesi onnistui häiriötilanteen hoitamisessa?</vt:lpstr>
      <vt:lpstr>HÄIRIÖTILANTEET Mitä kautta sait tiedon häiriötilanteesta?</vt:lpstr>
      <vt:lpstr>Vesilaskun selkeys ja ymmärrettävyys (N=536)</vt:lpstr>
      <vt:lpstr>ASIAKASPALVELU Noin joka viides vastaaja  on asioinut Vihdin Veden kanssa  Oletko viimeksi kuluneen vuoden aikana asioinut Vihdin veden kanssa joissain seuraavista asioista? </vt:lpstr>
      <vt:lpstr> ASIAKASPALVELU Asiakaspalvelun koetaan toimivan hyvin ja  verkkoasiointiin suhtaudutaan myönteisesti Arvioi kokemaasi asiakaspalvelua -  missä määrin olet samaa tai eri mieltä seuraavista väitteistä?</vt:lpstr>
      <vt:lpstr>KOKONAISTYYTYVÄISYYS  Yli  kaksi kolmasosaa vastaajista antaa Vihdin Vedelle  kokonaisarvosanaksi 9 tai 10 , (n=537) Asteikolla 0-10, jossa 0= erittäin tyytymätön ja 10=erittäin tyytyväinen, kuinka tyytyväinen olet paikkakuntasi vesi- ja jätevesihuollon toimintaan kokonaisuutena? Arvostelijat=0-6, Passiiviset 7-8, Suosittelijat:9-10</vt:lpstr>
      <vt:lpstr>  AVOIN PALAUTE 7 tai 8 kokonaiarvosanan  antaneet (25,5%)</vt:lpstr>
      <vt:lpstr>AVOIN PALAUTE 9 tai 10 kokonaisarvosanan  antaneet (71%)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Lahtinen Maiju</dc:creator>
  <cp:lastModifiedBy>Lahtinen Maiju</cp:lastModifiedBy>
  <cp:revision>402</cp:revision>
  <dcterms:created xsi:type="dcterms:W3CDTF">2013-05-14T13:56:12Z</dcterms:created>
  <dcterms:modified xsi:type="dcterms:W3CDTF">2021-12-09T08:45:45Z</dcterms:modified>
</cp:coreProperties>
</file>