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6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7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drawings/drawing2.xml" ContentType="application/vnd.openxmlformats-officedocument.drawingml.chartshapes+xml"/>
  <Override PartName="/ppt/charts/chart12.xml" ContentType="application/vnd.openxmlformats-officedocument.drawingml.chart+xml"/>
  <Override PartName="/ppt/drawings/drawing3.xml" ContentType="application/vnd.openxmlformats-officedocument.drawingml.chartshapes+xml"/>
  <Override PartName="/ppt/charts/chart13.xml" ContentType="application/vnd.openxmlformats-officedocument.drawingml.chart+xml"/>
  <Override PartName="/ppt/drawings/drawing4.xml" ContentType="application/vnd.openxmlformats-officedocument.drawingml.chartshapes+xml"/>
  <Override PartName="/ppt/charts/chart14.xml" ContentType="application/vnd.openxmlformats-officedocument.drawingml.chart+xml"/>
  <Override PartName="/ppt/drawings/drawing5.xml" ContentType="application/vnd.openxmlformats-officedocument.drawingml.chartshapes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notesSlides/notesSlide1.xml" ContentType="application/vnd.openxmlformats-officedocument.presentationml.notesSlide+xml"/>
  <Override PartName="/ppt/charts/chart22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341" r:id="rId3"/>
    <p:sldId id="342" r:id="rId4"/>
    <p:sldId id="266" r:id="rId5"/>
    <p:sldId id="268" r:id="rId6"/>
    <p:sldId id="270" r:id="rId7"/>
    <p:sldId id="272" r:id="rId8"/>
    <p:sldId id="343" r:id="rId9"/>
    <p:sldId id="282" r:id="rId10"/>
    <p:sldId id="286" r:id="rId11"/>
    <p:sldId id="298" r:id="rId12"/>
    <p:sldId id="290" r:id="rId13"/>
    <p:sldId id="292" r:id="rId14"/>
    <p:sldId id="294" r:id="rId15"/>
    <p:sldId id="302" r:id="rId16"/>
    <p:sldId id="304" r:id="rId17"/>
    <p:sldId id="306" r:id="rId18"/>
    <p:sldId id="308" r:id="rId19"/>
    <p:sldId id="316" r:id="rId20"/>
    <p:sldId id="318" r:id="rId21"/>
    <p:sldId id="320" r:id="rId22"/>
    <p:sldId id="322" r:id="rId23"/>
    <p:sldId id="324" r:id="rId24"/>
    <p:sldId id="326" r:id="rId25"/>
    <p:sldId id="328" r:id="rId26"/>
    <p:sldId id="330" r:id="rId27"/>
    <p:sldId id="332" r:id="rId28"/>
    <p:sldId id="333" r:id="rId29"/>
    <p:sldId id="334" r:id="rId30"/>
    <p:sldId id="335" r:id="rId31"/>
    <p:sldId id="336" r:id="rId32"/>
  </p:sldIdLst>
  <p:sldSz cx="12192000" cy="6858000"/>
  <p:notesSz cx="6858000" cy="9144000"/>
  <p:custDataLst>
    <p:tags r:id="rId3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696" autoAdjust="0"/>
    <p:restoredTop sz="0"/>
  </p:normalViewPr>
  <p:slideViewPr>
    <p:cSldViewPr>
      <p:cViewPr varScale="1">
        <p:scale>
          <a:sx n="72" d="100"/>
          <a:sy n="72" d="100"/>
        </p:scale>
        <p:origin x="8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9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0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fi-FI"/>
              <a:t>Vesijohtovesi on kirkasta</a:t>
            </a:r>
          </a:p>
        </c:rich>
      </c:tx>
      <c:overlay val="0"/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Ei vastaa kokemustani koskaan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80DE-4035-A7BC-58B856A309C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Sheet1!$C$2:$C$3</c:f>
              <c:numCache>
                <c:formatCode>General</c:formatCode>
                <c:ptCount val="2"/>
                <c:pt idx="0">
                  <c:v>2023</c:v>
                </c:pt>
                <c:pt idx="1">
                  <c:v>2021</c:v>
                </c:pt>
              </c:numCache>
            </c:numRef>
          </c:cat>
          <c:val>
            <c:numRef>
              <c:f>Sheet1!$D$2:$D$3</c:f>
              <c:numCache>
                <c:formatCode>General</c:formatCode>
                <c:ptCount val="2"/>
                <c:pt idx="0">
                  <c:v>0.01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0DE-4035-A7BC-58B856A309CA}"/>
            </c:ext>
          </c:extLst>
        </c:ser>
        <c:ser>
          <c:idx val="1"/>
          <c:order val="1"/>
          <c:tx>
            <c:strRef>
              <c:f>Sheet1!$E$1</c:f>
              <c:strCache>
                <c:ptCount val="1"/>
                <c:pt idx="0">
                  <c:v>Joskus, mutta poikkeamia on usein</c:v>
                </c:pt>
              </c:strCache>
            </c:strRef>
          </c:tx>
          <c:spPr>
            <a:solidFill>
              <a:srgbClr val="F26923"/>
            </a:solidFill>
            <a:ln>
              <a:solidFill>
                <a:srgbClr val="F26923"/>
              </a:solidFill>
            </a:ln>
          </c:spPr>
          <c:invertIfNegative val="0"/>
          <c:dLbls>
            <c:dLbl>
              <c:idx val="1"/>
              <c:layout>
                <c:manualLayout>
                  <c:x val="1.3207547169811321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80DE-4035-A7BC-58B856A309C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Sheet1!$C$2:$C$3</c:f>
              <c:numCache>
                <c:formatCode>General</c:formatCode>
                <c:ptCount val="2"/>
                <c:pt idx="0">
                  <c:v>2023</c:v>
                </c:pt>
                <c:pt idx="1">
                  <c:v>2021</c:v>
                </c:pt>
              </c:numCache>
            </c:numRef>
          </c:cat>
          <c:val>
            <c:numRef>
              <c:f>Sheet1!$E$2:$E$3</c:f>
              <c:numCache>
                <c:formatCode>General</c:formatCode>
                <c:ptCount val="2"/>
                <c:pt idx="0">
                  <c:v>0</c:v>
                </c:pt>
                <c:pt idx="1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0DE-4035-A7BC-58B856A309CA}"/>
            </c:ext>
          </c:extLst>
        </c:ser>
        <c:ser>
          <c:idx val="2"/>
          <c:order val="2"/>
          <c:tx>
            <c:strRef>
              <c:f>Sheet1!$F$1</c:f>
              <c:strCache>
                <c:ptCount val="1"/>
                <c:pt idx="0">
                  <c:v>Yleensä, mutta poikkeamia on muutaman kerran vuodessa</c:v>
                </c:pt>
              </c:strCache>
            </c:strRef>
          </c:tx>
          <c:spPr>
            <a:solidFill>
              <a:srgbClr val="44A753"/>
            </a:solidFill>
            <a:ln>
              <a:solidFill>
                <a:srgbClr val="44A753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80DE-4035-A7BC-58B856A309CA}"/>
                </c:ext>
              </c:extLst>
            </c:dLbl>
            <c:dLbl>
              <c:idx val="1"/>
              <c:layout>
                <c:manualLayout>
                  <c:x val="5.6603773584905656E-3"/>
                  <c:y val="-4.2500000000000003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80DE-4035-A7BC-58B856A309C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Sheet1!$C$2:$C$3</c:f>
              <c:numCache>
                <c:formatCode>General</c:formatCode>
                <c:ptCount val="2"/>
                <c:pt idx="0">
                  <c:v>2023</c:v>
                </c:pt>
                <c:pt idx="1">
                  <c:v>2021</c:v>
                </c:pt>
              </c:numCache>
            </c:numRef>
          </c:cat>
          <c:val>
            <c:numRef>
              <c:f>Sheet1!$F$2:$F$3</c:f>
              <c:numCache>
                <c:formatCode>General</c:formatCode>
                <c:ptCount val="2"/>
                <c:pt idx="0">
                  <c:v>0.01</c:v>
                </c:pt>
                <c:pt idx="1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0DE-4035-A7BC-58B856A309CA}"/>
            </c:ext>
          </c:extLst>
        </c:ser>
        <c:ser>
          <c:idx val="3"/>
          <c:order val="3"/>
          <c:tx>
            <c:strRef>
              <c:f>Sheet1!$G$1</c:f>
              <c:strCache>
                <c:ptCount val="1"/>
                <c:pt idx="0">
                  <c:v>Lähes aina, mutta poikkeamia on ehkä kerran vuodessa</c:v>
                </c:pt>
              </c:strCache>
            </c:strRef>
          </c:tx>
          <c:spPr>
            <a:solidFill>
              <a:srgbClr val="C08A02"/>
            </a:solidFill>
            <a:ln>
              <a:solidFill>
                <a:srgbClr val="C08A02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80DE-4035-A7BC-58B856A309C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80DE-4035-A7BC-58B856A309C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Sheet1!$C$2:$C$3</c:f>
              <c:numCache>
                <c:formatCode>General</c:formatCode>
                <c:ptCount val="2"/>
                <c:pt idx="0">
                  <c:v>2023</c:v>
                </c:pt>
                <c:pt idx="1">
                  <c:v>2021</c:v>
                </c:pt>
              </c:numCache>
            </c:numRef>
          </c:cat>
          <c:val>
            <c:numRef>
              <c:f>Sheet1!$G$2:$G$3</c:f>
              <c:numCache>
                <c:formatCode>General</c:formatCode>
                <c:ptCount val="2"/>
                <c:pt idx="0">
                  <c:v>0.12</c:v>
                </c:pt>
                <c:pt idx="1">
                  <c:v>0.16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80DE-4035-A7BC-58B856A309CA}"/>
            </c:ext>
          </c:extLst>
        </c:ser>
        <c:ser>
          <c:idx val="4"/>
          <c:order val="4"/>
          <c:tx>
            <c:strRef>
              <c:f>Sheet1!$H$1</c:f>
              <c:strCache>
                <c:ptCount val="1"/>
                <c:pt idx="0">
                  <c:v>Vastaa kokemustani aina</c:v>
                </c:pt>
              </c:strCache>
            </c:strRef>
          </c:tx>
          <c:spPr>
            <a:solidFill>
              <a:srgbClr val="22A1B4"/>
            </a:solidFill>
            <a:ln>
              <a:solidFill>
                <a:srgbClr val="22A1B4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86%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80DE-4035-A7BC-58B856A309C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82%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80DE-4035-A7BC-58B856A309C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Sheet1!$C$2:$C$3</c:f>
              <c:numCache>
                <c:formatCode>General</c:formatCode>
                <c:ptCount val="2"/>
                <c:pt idx="0">
                  <c:v>2023</c:v>
                </c:pt>
                <c:pt idx="1">
                  <c:v>2021</c:v>
                </c:pt>
              </c:numCache>
            </c:numRef>
          </c:cat>
          <c:val>
            <c:numRef>
              <c:f>Sheet1!$H$2:$H$3</c:f>
              <c:numCache>
                <c:formatCode>General</c:formatCode>
                <c:ptCount val="2"/>
                <c:pt idx="0">
                  <c:v>0.86</c:v>
                </c:pt>
                <c:pt idx="1">
                  <c:v>0.82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80DE-4035-A7BC-58B856A309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1938176"/>
        <c:axId val="131939712"/>
      </c:barChart>
      <c:catAx>
        <c:axId val="13193817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4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131939712"/>
        <c:crosses val="autoZero"/>
        <c:auto val="0"/>
        <c:lblAlgn val="ctr"/>
        <c:lblOffset val="100"/>
        <c:noMultiLvlLbl val="0"/>
      </c:catAx>
      <c:valAx>
        <c:axId val="131939712"/>
        <c:scaling>
          <c:orientation val="minMax"/>
          <c:max val="1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4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13193817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400" smtId="4294967295">
              <a:solidFill>
                <a:srgbClr val="333333"/>
              </a:solidFill>
              <a:latin typeface="Arial" pitchFamily="34" charset="0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fi-FI"/>
              <a:t>Häiriöstä ei aiheutunut kohtuutonta haittaa</a:t>
            </a:r>
          </a:p>
        </c:rich>
      </c:tx>
      <c:overlay val="0"/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Täysin eri mieltä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layout>
                <c:manualLayout>
                  <c:x val="9.433962264150943E-3"/>
                  <c:y val="2.249999999999999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FCC7-46AF-9096-A9CDD7E0C33B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FCC7-46AF-9096-A9CDD7E0C33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Sheet1!$C$2:$C$3</c:f>
              <c:numCache>
                <c:formatCode>General</c:formatCode>
                <c:ptCount val="2"/>
                <c:pt idx="0">
                  <c:v>2023</c:v>
                </c:pt>
                <c:pt idx="1">
                  <c:v>2021</c:v>
                </c:pt>
              </c:numCache>
            </c:numRef>
          </c:cat>
          <c:val>
            <c:numRef>
              <c:f>Sheet1!$D$2:$D$3</c:f>
              <c:numCache>
                <c:formatCode>General</c:formatCode>
                <c:ptCount val="2"/>
                <c:pt idx="0">
                  <c:v>0.02</c:v>
                </c:pt>
                <c:pt idx="1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CC7-46AF-9096-A9CDD7E0C33B}"/>
            </c:ext>
          </c:extLst>
        </c:ser>
        <c:ser>
          <c:idx val="1"/>
          <c:order val="1"/>
          <c:tx>
            <c:strRef>
              <c:f>Sheet1!$E$1</c:f>
              <c:strCache>
                <c:ptCount val="1"/>
                <c:pt idx="0">
                  <c:v>Jonkin verran eri mieltä</c:v>
                </c:pt>
              </c:strCache>
            </c:strRef>
          </c:tx>
          <c:spPr>
            <a:solidFill>
              <a:srgbClr val="F26923"/>
            </a:solidFill>
            <a:ln>
              <a:solidFill>
                <a:srgbClr val="F26923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FCC7-46AF-9096-A9CDD7E0C33B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FCC7-46AF-9096-A9CDD7E0C33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Sheet1!$C$2:$C$3</c:f>
              <c:numCache>
                <c:formatCode>General</c:formatCode>
                <c:ptCount val="2"/>
                <c:pt idx="0">
                  <c:v>2023</c:v>
                </c:pt>
                <c:pt idx="1">
                  <c:v>2021</c:v>
                </c:pt>
              </c:numCache>
            </c:numRef>
          </c:cat>
          <c:val>
            <c:numRef>
              <c:f>Sheet1!$E$2:$E$3</c:f>
              <c:numCache>
                <c:formatCode>General</c:formatCode>
                <c:ptCount val="2"/>
                <c:pt idx="0">
                  <c:v>0.09</c:v>
                </c:pt>
                <c:pt idx="1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CC7-46AF-9096-A9CDD7E0C33B}"/>
            </c:ext>
          </c:extLst>
        </c:ser>
        <c:ser>
          <c:idx val="2"/>
          <c:order val="2"/>
          <c:tx>
            <c:strRef>
              <c:f>Sheet1!$F$1</c:f>
              <c:strCache>
                <c:ptCount val="1"/>
                <c:pt idx="0">
                  <c:v>Ei samaa eikä eri mieltä</c:v>
                </c:pt>
              </c:strCache>
            </c:strRef>
          </c:tx>
          <c:spPr>
            <a:solidFill>
              <a:srgbClr val="44A753"/>
            </a:solidFill>
            <a:ln>
              <a:solidFill>
                <a:srgbClr val="44A753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FCC7-46AF-9096-A9CDD7E0C33B}"/>
                </c:ext>
              </c:extLst>
            </c:dLbl>
            <c:dLbl>
              <c:idx val="1"/>
              <c:layout>
                <c:manualLayout>
                  <c:x val="5.6603773584905656E-3"/>
                  <c:y val="2.249999999999999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FCC7-46AF-9096-A9CDD7E0C33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Sheet1!$C$2:$C$3</c:f>
              <c:numCache>
                <c:formatCode>General</c:formatCode>
                <c:ptCount val="2"/>
                <c:pt idx="0">
                  <c:v>2023</c:v>
                </c:pt>
                <c:pt idx="1">
                  <c:v>2021</c:v>
                </c:pt>
              </c:numCache>
            </c:numRef>
          </c:cat>
          <c:val>
            <c:numRef>
              <c:f>Sheet1!$F$2:$F$3</c:f>
              <c:numCache>
                <c:formatCode>General</c:formatCode>
                <c:ptCount val="2"/>
                <c:pt idx="0">
                  <c:v>0.15</c:v>
                </c:pt>
                <c:pt idx="1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CC7-46AF-9096-A9CDD7E0C33B}"/>
            </c:ext>
          </c:extLst>
        </c:ser>
        <c:ser>
          <c:idx val="3"/>
          <c:order val="3"/>
          <c:tx>
            <c:strRef>
              <c:f>Sheet1!$G$1</c:f>
              <c:strCache>
                <c:ptCount val="1"/>
                <c:pt idx="0">
                  <c:v>Jonkin verran samaa mieltä</c:v>
                </c:pt>
              </c:strCache>
            </c:strRef>
          </c:tx>
          <c:spPr>
            <a:solidFill>
              <a:srgbClr val="C08A02"/>
            </a:solidFill>
            <a:ln>
              <a:solidFill>
                <a:srgbClr val="C08A02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FCC7-46AF-9096-A9CDD7E0C33B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28%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FCC7-46AF-9096-A9CDD7E0C33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Sheet1!$C$2:$C$3</c:f>
              <c:numCache>
                <c:formatCode>General</c:formatCode>
                <c:ptCount val="2"/>
                <c:pt idx="0">
                  <c:v>2023</c:v>
                </c:pt>
                <c:pt idx="1">
                  <c:v>2021</c:v>
                </c:pt>
              </c:numCache>
            </c:numRef>
          </c:cat>
          <c:val>
            <c:numRef>
              <c:f>Sheet1!$G$2:$G$3</c:f>
              <c:numCache>
                <c:formatCode>General</c:formatCode>
                <c:ptCount val="2"/>
                <c:pt idx="0">
                  <c:v>0.19</c:v>
                </c:pt>
                <c:pt idx="1">
                  <c:v>0.28000000000000003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FCC7-46AF-9096-A9CDD7E0C33B}"/>
            </c:ext>
          </c:extLst>
        </c:ser>
        <c:ser>
          <c:idx val="4"/>
          <c:order val="4"/>
          <c:tx>
            <c:strRef>
              <c:f>Sheet1!$H$1</c:f>
              <c:strCache>
                <c:ptCount val="1"/>
                <c:pt idx="0">
                  <c:v>Täysin samaa mieltä</c:v>
                </c:pt>
              </c:strCache>
            </c:strRef>
          </c:tx>
          <c:spPr>
            <a:solidFill>
              <a:srgbClr val="22A1B4"/>
            </a:solidFill>
            <a:ln>
              <a:solidFill>
                <a:srgbClr val="22A1B4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55%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FCC7-46AF-9096-A9CDD7E0C33B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59%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FCC7-46AF-9096-A9CDD7E0C33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Sheet1!$C$2:$C$3</c:f>
              <c:numCache>
                <c:formatCode>General</c:formatCode>
                <c:ptCount val="2"/>
                <c:pt idx="0">
                  <c:v>2023</c:v>
                </c:pt>
                <c:pt idx="1">
                  <c:v>2021</c:v>
                </c:pt>
              </c:numCache>
            </c:numRef>
          </c:cat>
          <c:val>
            <c:numRef>
              <c:f>Sheet1!$H$2:$H$3</c:f>
              <c:numCache>
                <c:formatCode>General</c:formatCode>
                <c:ptCount val="2"/>
                <c:pt idx="0">
                  <c:v>0.55000000000000004</c:v>
                </c:pt>
                <c:pt idx="1">
                  <c:v>0.59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FCC7-46AF-9096-A9CDD7E0C3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24715520"/>
        <c:axId val="224717056"/>
      </c:barChart>
      <c:catAx>
        <c:axId val="224715520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4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224717056"/>
        <c:crosses val="autoZero"/>
        <c:auto val="0"/>
        <c:lblAlgn val="ctr"/>
        <c:lblOffset val="100"/>
        <c:noMultiLvlLbl val="0"/>
      </c:catAx>
      <c:valAx>
        <c:axId val="224717056"/>
        <c:scaling>
          <c:orientation val="minMax"/>
          <c:max val="1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4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224715520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400" smtId="4294967295">
              <a:solidFill>
                <a:srgbClr val="333333"/>
              </a:solidFill>
              <a:latin typeface="Arial" pitchFamily="34" charset="0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fi-FI"/>
              <a:t>Vesilaskun selkeys ja ymmärrettävyys</a:t>
            </a:r>
          </a:p>
        </c:rich>
      </c:tx>
      <c:overlay val="0"/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B309-47B9-9F45-B610E3843C6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B309-47B9-9F45-B610E3843C6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Sheet1!$C$2:$C$3</c:f>
              <c:numCache>
                <c:formatCode>General</c:formatCode>
                <c:ptCount val="2"/>
                <c:pt idx="0">
                  <c:v>2023</c:v>
                </c:pt>
                <c:pt idx="1">
                  <c:v>2021</c:v>
                </c:pt>
              </c:numCache>
            </c:numRef>
          </c:cat>
          <c:val>
            <c:numRef>
              <c:f>Sheet1!$D$2:$D$3</c:f>
              <c:numCache>
                <c:formatCode>General</c:formatCode>
                <c:ptCount val="2"/>
                <c:pt idx="0">
                  <c:v>0.02</c:v>
                </c:pt>
                <c:pt idx="1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309-47B9-9F45-B610E3843C61}"/>
            </c:ext>
          </c:extLst>
        </c:ser>
        <c:ser>
          <c:idx val="1"/>
          <c:order val="1"/>
          <c:tx>
            <c:strRef>
              <c:f>Sheet1!$E$1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rgbClr val="F26923"/>
            </a:solidFill>
            <a:ln>
              <a:solidFill>
                <a:srgbClr val="F26923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B309-47B9-9F45-B610E3843C6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B309-47B9-9F45-B610E3843C6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Sheet1!$C$2:$C$3</c:f>
              <c:numCache>
                <c:formatCode>General</c:formatCode>
                <c:ptCount val="2"/>
                <c:pt idx="0">
                  <c:v>2023</c:v>
                </c:pt>
                <c:pt idx="1">
                  <c:v>2021</c:v>
                </c:pt>
              </c:numCache>
            </c:numRef>
          </c:cat>
          <c:val>
            <c:numRef>
              <c:f>Sheet1!$E$2:$E$3</c:f>
              <c:numCache>
                <c:formatCode>General</c:formatCode>
                <c:ptCount val="2"/>
                <c:pt idx="0">
                  <c:v>0.03</c:v>
                </c:pt>
                <c:pt idx="1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309-47B9-9F45-B610E3843C61}"/>
            </c:ext>
          </c:extLst>
        </c:ser>
        <c:ser>
          <c:idx val="2"/>
          <c:order val="2"/>
          <c:tx>
            <c:strRef>
              <c:f>Sheet1!$F$1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rgbClr val="44A753"/>
            </a:solidFill>
            <a:ln>
              <a:solidFill>
                <a:srgbClr val="44A753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B309-47B9-9F45-B610E3843C6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B309-47B9-9F45-B610E3843C6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Sheet1!$C$2:$C$3</c:f>
              <c:numCache>
                <c:formatCode>General</c:formatCode>
                <c:ptCount val="2"/>
                <c:pt idx="0">
                  <c:v>2023</c:v>
                </c:pt>
                <c:pt idx="1">
                  <c:v>2021</c:v>
                </c:pt>
              </c:numCache>
            </c:numRef>
          </c:cat>
          <c:val>
            <c:numRef>
              <c:f>Sheet1!$F$2:$F$3</c:f>
              <c:numCache>
                <c:formatCode>General</c:formatCode>
                <c:ptCount val="2"/>
                <c:pt idx="0">
                  <c:v>0.09</c:v>
                </c:pt>
                <c:pt idx="1">
                  <c:v>0.11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309-47B9-9F45-B610E3843C61}"/>
            </c:ext>
          </c:extLst>
        </c:ser>
        <c:ser>
          <c:idx val="3"/>
          <c:order val="3"/>
          <c:tx>
            <c:strRef>
              <c:f>Sheet1!$G$1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rgbClr val="C08A02"/>
            </a:solidFill>
            <a:ln>
              <a:solidFill>
                <a:srgbClr val="C08A02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43%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B309-47B9-9F45-B610E3843C6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42%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B309-47B9-9F45-B610E3843C6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Sheet1!$C$2:$C$3</c:f>
              <c:numCache>
                <c:formatCode>General</c:formatCode>
                <c:ptCount val="2"/>
                <c:pt idx="0">
                  <c:v>2023</c:v>
                </c:pt>
                <c:pt idx="1">
                  <c:v>2021</c:v>
                </c:pt>
              </c:numCache>
            </c:numRef>
          </c:cat>
          <c:val>
            <c:numRef>
              <c:f>Sheet1!$G$2:$G$3</c:f>
              <c:numCache>
                <c:formatCode>General</c:formatCode>
                <c:ptCount val="2"/>
                <c:pt idx="0">
                  <c:v>0.43</c:v>
                </c:pt>
                <c:pt idx="1">
                  <c:v>0.42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B309-47B9-9F45-B610E3843C61}"/>
            </c:ext>
          </c:extLst>
        </c:ser>
        <c:ser>
          <c:idx val="4"/>
          <c:order val="4"/>
          <c:tx>
            <c:strRef>
              <c:f>Sheet1!$H$1</c:f>
              <c:strCache>
                <c:ptCount val="1"/>
                <c:pt idx="0">
                  <c:v>5</c:v>
                </c:pt>
              </c:strCache>
            </c:strRef>
          </c:tx>
          <c:spPr>
            <a:solidFill>
              <a:srgbClr val="22A1B4"/>
            </a:solidFill>
            <a:ln>
              <a:solidFill>
                <a:srgbClr val="22A1B4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43%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B309-47B9-9F45-B610E3843C6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42%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B309-47B9-9F45-B610E3843C6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Sheet1!$C$2:$C$3</c:f>
              <c:numCache>
                <c:formatCode>General</c:formatCode>
                <c:ptCount val="2"/>
                <c:pt idx="0">
                  <c:v>2023</c:v>
                </c:pt>
                <c:pt idx="1">
                  <c:v>2021</c:v>
                </c:pt>
              </c:numCache>
            </c:numRef>
          </c:cat>
          <c:val>
            <c:numRef>
              <c:f>Sheet1!$H$2:$H$3</c:f>
              <c:numCache>
                <c:formatCode>General</c:formatCode>
                <c:ptCount val="2"/>
                <c:pt idx="0">
                  <c:v>0.43</c:v>
                </c:pt>
                <c:pt idx="1">
                  <c:v>0.42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B309-47B9-9F45-B610E3843C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24811648"/>
        <c:axId val="224833920"/>
      </c:barChart>
      <c:catAx>
        <c:axId val="224811648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4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224833920"/>
        <c:crosses val="autoZero"/>
        <c:auto val="0"/>
        <c:lblAlgn val="ctr"/>
        <c:lblOffset val="100"/>
        <c:noMultiLvlLbl val="0"/>
      </c:catAx>
      <c:valAx>
        <c:axId val="224833920"/>
        <c:scaling>
          <c:orientation val="minMax"/>
          <c:max val="1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4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224811648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400" smtId="4294967295">
              <a:solidFill>
                <a:srgbClr val="333333"/>
              </a:solidFill>
              <a:latin typeface="Arial" pitchFamily="34" charset="0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fi-FI"/>
              <a:t>Vesimittarilukeman ilmoittamisen vaivattomuus</a:t>
            </a:r>
          </a:p>
        </c:rich>
      </c:tx>
      <c:overlay val="0"/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BA28-437C-A25C-D637AC15F97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BA28-437C-A25C-D637AC15F97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Sheet1!$C$2:$C$3</c:f>
              <c:numCache>
                <c:formatCode>General</c:formatCode>
                <c:ptCount val="2"/>
                <c:pt idx="0">
                  <c:v>2023</c:v>
                </c:pt>
                <c:pt idx="1">
                  <c:v>2021</c:v>
                </c:pt>
              </c:numCache>
            </c:numRef>
          </c:cat>
          <c:val>
            <c:numRef>
              <c:f>Sheet1!$D$2:$D$3</c:f>
              <c:numCache>
                <c:formatCode>General</c:formatCode>
                <c:ptCount val="2"/>
                <c:pt idx="0">
                  <c:v>0.01</c:v>
                </c:pt>
                <c:pt idx="1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A28-437C-A25C-D637AC15F97D}"/>
            </c:ext>
          </c:extLst>
        </c:ser>
        <c:ser>
          <c:idx val="1"/>
          <c:order val="1"/>
          <c:tx>
            <c:strRef>
              <c:f>Sheet1!$E$1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rgbClr val="F26923"/>
            </a:solidFill>
            <a:ln>
              <a:solidFill>
                <a:srgbClr val="F26923"/>
              </a:solidFill>
            </a:ln>
          </c:spPr>
          <c:invertIfNegative val="0"/>
          <c:dLbls>
            <c:dLbl>
              <c:idx val="0"/>
              <c:layout>
                <c:manualLayout>
                  <c:x val="5.6603773584905656E-3"/>
                  <c:y val="3.5000000000000003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BA28-437C-A25C-D637AC15F97D}"/>
                </c:ext>
              </c:extLst>
            </c:dLbl>
            <c:dLbl>
              <c:idx val="1"/>
              <c:layout>
                <c:manualLayout>
                  <c:x val="5.6603773584905656E-3"/>
                  <c:y val="-3.9999999999999911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BA28-437C-A25C-D637AC15F97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Sheet1!$C$2:$C$3</c:f>
              <c:numCache>
                <c:formatCode>General</c:formatCode>
                <c:ptCount val="2"/>
                <c:pt idx="0">
                  <c:v>2023</c:v>
                </c:pt>
                <c:pt idx="1">
                  <c:v>2021</c:v>
                </c:pt>
              </c:numCache>
            </c:numRef>
          </c:cat>
          <c:val>
            <c:numRef>
              <c:f>Sheet1!$E$2:$E$3</c:f>
              <c:numCache>
                <c:formatCode>General</c:formatCode>
                <c:ptCount val="2"/>
                <c:pt idx="0">
                  <c:v>0.01</c:v>
                </c:pt>
                <c:pt idx="1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A28-437C-A25C-D637AC15F97D}"/>
            </c:ext>
          </c:extLst>
        </c:ser>
        <c:ser>
          <c:idx val="2"/>
          <c:order val="2"/>
          <c:tx>
            <c:strRef>
              <c:f>Sheet1!$F$1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rgbClr val="44A753"/>
            </a:solidFill>
            <a:ln>
              <a:solidFill>
                <a:srgbClr val="44A753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BA28-437C-A25C-D637AC15F97D}"/>
                </c:ext>
              </c:extLst>
            </c:dLbl>
            <c:dLbl>
              <c:idx val="1"/>
              <c:layout>
                <c:manualLayout>
                  <c:x val="7.5471698113207548E-3"/>
                  <c:y val="4.2500000000000003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BA28-437C-A25C-D637AC15F97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Sheet1!$C$2:$C$3</c:f>
              <c:numCache>
                <c:formatCode>General</c:formatCode>
                <c:ptCount val="2"/>
                <c:pt idx="0">
                  <c:v>2023</c:v>
                </c:pt>
                <c:pt idx="1">
                  <c:v>2021</c:v>
                </c:pt>
              </c:numCache>
            </c:numRef>
          </c:cat>
          <c:val>
            <c:numRef>
              <c:f>Sheet1!$F$2:$F$3</c:f>
              <c:numCache>
                <c:formatCode>General</c:formatCode>
                <c:ptCount val="2"/>
                <c:pt idx="0">
                  <c:v>0.06</c:v>
                </c:pt>
                <c:pt idx="1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A28-437C-A25C-D637AC15F97D}"/>
            </c:ext>
          </c:extLst>
        </c:ser>
        <c:ser>
          <c:idx val="3"/>
          <c:order val="3"/>
          <c:tx>
            <c:strRef>
              <c:f>Sheet1!$G$1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rgbClr val="C08A02"/>
            </a:solidFill>
            <a:ln>
              <a:solidFill>
                <a:srgbClr val="C08A02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BA28-437C-A25C-D637AC15F97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31%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BA28-437C-A25C-D637AC15F97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Sheet1!$C$2:$C$3</c:f>
              <c:numCache>
                <c:formatCode>General</c:formatCode>
                <c:ptCount val="2"/>
                <c:pt idx="0">
                  <c:v>2023</c:v>
                </c:pt>
                <c:pt idx="1">
                  <c:v>2021</c:v>
                </c:pt>
              </c:numCache>
            </c:numRef>
          </c:cat>
          <c:val>
            <c:numRef>
              <c:f>Sheet1!$G$2:$G$3</c:f>
              <c:numCache>
                <c:formatCode>General</c:formatCode>
                <c:ptCount val="2"/>
                <c:pt idx="0">
                  <c:v>0.28999999999999998</c:v>
                </c:pt>
                <c:pt idx="1">
                  <c:v>0.31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BA28-437C-A25C-D637AC15F97D}"/>
            </c:ext>
          </c:extLst>
        </c:ser>
        <c:ser>
          <c:idx val="4"/>
          <c:order val="4"/>
          <c:tx>
            <c:strRef>
              <c:f>Sheet1!$H$1</c:f>
              <c:strCache>
                <c:ptCount val="1"/>
                <c:pt idx="0">
                  <c:v>5</c:v>
                </c:pt>
              </c:strCache>
            </c:strRef>
          </c:tx>
          <c:spPr>
            <a:solidFill>
              <a:srgbClr val="22A1B4"/>
            </a:solidFill>
            <a:ln>
              <a:solidFill>
                <a:srgbClr val="22A1B4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63%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BA28-437C-A25C-D637AC15F97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61%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BA28-437C-A25C-D637AC15F97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Sheet1!$C$2:$C$3</c:f>
              <c:numCache>
                <c:formatCode>General</c:formatCode>
                <c:ptCount val="2"/>
                <c:pt idx="0">
                  <c:v>2023</c:v>
                </c:pt>
                <c:pt idx="1">
                  <c:v>2021</c:v>
                </c:pt>
              </c:numCache>
            </c:numRef>
          </c:cat>
          <c:val>
            <c:numRef>
              <c:f>Sheet1!$H$2:$H$3</c:f>
              <c:numCache>
                <c:formatCode>General</c:formatCode>
                <c:ptCount val="2"/>
                <c:pt idx="0">
                  <c:v>0.63</c:v>
                </c:pt>
                <c:pt idx="1">
                  <c:v>0.61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BA28-437C-A25C-D637AC15F9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25243904"/>
        <c:axId val="225245440"/>
      </c:barChart>
      <c:catAx>
        <c:axId val="225243904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4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225245440"/>
        <c:crosses val="autoZero"/>
        <c:auto val="0"/>
        <c:lblAlgn val="ctr"/>
        <c:lblOffset val="100"/>
        <c:noMultiLvlLbl val="0"/>
      </c:catAx>
      <c:valAx>
        <c:axId val="225245440"/>
        <c:scaling>
          <c:orientation val="minMax"/>
          <c:max val="1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4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225243904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400" smtId="4294967295">
              <a:solidFill>
                <a:srgbClr val="333333"/>
              </a:solidFill>
              <a:latin typeface="Arial" pitchFamily="34" charset="0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fi-FI"/>
              <a:t>Vesihuollon hinnoittelu</a:t>
            </a:r>
          </a:p>
        </c:rich>
      </c:tx>
      <c:overlay val="0"/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7%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EA0F-4B32-B1AD-537D707E4035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EA0F-4B32-B1AD-537D707E40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Sheet1!$C$2:$C$3</c:f>
              <c:numCache>
                <c:formatCode>General</c:formatCode>
                <c:ptCount val="2"/>
                <c:pt idx="0">
                  <c:v>2023</c:v>
                </c:pt>
                <c:pt idx="1">
                  <c:v>2021</c:v>
                </c:pt>
              </c:numCache>
            </c:numRef>
          </c:cat>
          <c:val>
            <c:numRef>
              <c:f>Sheet1!$D$2:$D$3</c:f>
              <c:numCache>
                <c:formatCode>General</c:formatCode>
                <c:ptCount val="2"/>
                <c:pt idx="0">
                  <c:v>7.0000000000000007E-2</c:v>
                </c:pt>
                <c:pt idx="1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A0F-4B32-B1AD-537D707E4035}"/>
            </c:ext>
          </c:extLst>
        </c:ser>
        <c:ser>
          <c:idx val="1"/>
          <c:order val="1"/>
          <c:tx>
            <c:strRef>
              <c:f>Sheet1!$E$1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rgbClr val="F26923"/>
            </a:solidFill>
            <a:ln>
              <a:solidFill>
                <a:srgbClr val="F26923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18%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EA0F-4B32-B1AD-537D707E4035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18%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EA0F-4B32-B1AD-537D707E40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Sheet1!$C$2:$C$3</c:f>
              <c:numCache>
                <c:formatCode>General</c:formatCode>
                <c:ptCount val="2"/>
                <c:pt idx="0">
                  <c:v>2023</c:v>
                </c:pt>
                <c:pt idx="1">
                  <c:v>2021</c:v>
                </c:pt>
              </c:numCache>
            </c:numRef>
          </c:cat>
          <c:val>
            <c:numRef>
              <c:f>Sheet1!$E$2:$E$3</c:f>
              <c:numCache>
                <c:formatCode>General</c:formatCode>
                <c:ptCount val="2"/>
                <c:pt idx="0">
                  <c:v>0.18</c:v>
                </c:pt>
                <c:pt idx="1">
                  <c:v>0.18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A0F-4B32-B1AD-537D707E4035}"/>
            </c:ext>
          </c:extLst>
        </c:ser>
        <c:ser>
          <c:idx val="2"/>
          <c:order val="2"/>
          <c:tx>
            <c:strRef>
              <c:f>Sheet1!$F$1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rgbClr val="44A753"/>
            </a:solidFill>
            <a:ln>
              <a:solidFill>
                <a:srgbClr val="44A753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45%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EA0F-4B32-B1AD-537D707E4035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42%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EA0F-4B32-B1AD-537D707E40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Sheet1!$C$2:$C$3</c:f>
              <c:numCache>
                <c:formatCode>General</c:formatCode>
                <c:ptCount val="2"/>
                <c:pt idx="0">
                  <c:v>2023</c:v>
                </c:pt>
                <c:pt idx="1">
                  <c:v>2021</c:v>
                </c:pt>
              </c:numCache>
            </c:numRef>
          </c:cat>
          <c:val>
            <c:numRef>
              <c:f>Sheet1!$F$2:$F$3</c:f>
              <c:numCache>
                <c:formatCode>General</c:formatCode>
                <c:ptCount val="2"/>
                <c:pt idx="0">
                  <c:v>0.45</c:v>
                </c:pt>
                <c:pt idx="1">
                  <c:v>0.42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A0F-4B32-B1AD-537D707E4035}"/>
            </c:ext>
          </c:extLst>
        </c:ser>
        <c:ser>
          <c:idx val="3"/>
          <c:order val="3"/>
          <c:tx>
            <c:strRef>
              <c:f>Sheet1!$G$1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rgbClr val="C08A02"/>
            </a:solidFill>
            <a:ln>
              <a:solidFill>
                <a:srgbClr val="C08A02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EA0F-4B32-B1AD-537D707E4035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24%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EA0F-4B32-B1AD-537D707E40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Sheet1!$C$2:$C$3</c:f>
              <c:numCache>
                <c:formatCode>General</c:formatCode>
                <c:ptCount val="2"/>
                <c:pt idx="0">
                  <c:v>2023</c:v>
                </c:pt>
                <c:pt idx="1">
                  <c:v>2021</c:v>
                </c:pt>
              </c:numCache>
            </c:numRef>
          </c:cat>
          <c:val>
            <c:numRef>
              <c:f>Sheet1!$G$2:$G$3</c:f>
              <c:numCache>
                <c:formatCode>General</c:formatCode>
                <c:ptCount val="2"/>
                <c:pt idx="0">
                  <c:v>0.21</c:v>
                </c:pt>
                <c:pt idx="1">
                  <c:v>0.24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EA0F-4B32-B1AD-537D707E4035}"/>
            </c:ext>
          </c:extLst>
        </c:ser>
        <c:ser>
          <c:idx val="4"/>
          <c:order val="4"/>
          <c:tx>
            <c:strRef>
              <c:f>Sheet1!$H$1</c:f>
              <c:strCache>
                <c:ptCount val="1"/>
                <c:pt idx="0">
                  <c:v>5</c:v>
                </c:pt>
              </c:strCache>
            </c:strRef>
          </c:tx>
          <c:spPr>
            <a:solidFill>
              <a:srgbClr val="22A1B4"/>
            </a:solidFill>
            <a:ln>
              <a:solidFill>
                <a:srgbClr val="22A1B4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EA0F-4B32-B1AD-537D707E4035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7%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EA0F-4B32-B1AD-537D707E40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Sheet1!$C$2:$C$3</c:f>
              <c:numCache>
                <c:formatCode>General</c:formatCode>
                <c:ptCount val="2"/>
                <c:pt idx="0">
                  <c:v>2023</c:v>
                </c:pt>
                <c:pt idx="1">
                  <c:v>2021</c:v>
                </c:pt>
              </c:numCache>
            </c:numRef>
          </c:cat>
          <c:val>
            <c:numRef>
              <c:f>Sheet1!$H$2:$H$3</c:f>
              <c:numCache>
                <c:formatCode>General</c:formatCode>
                <c:ptCount val="2"/>
                <c:pt idx="0">
                  <c:v>0.09</c:v>
                </c:pt>
                <c:pt idx="1">
                  <c:v>7.0000000000000007E-2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EA0F-4B32-B1AD-537D707E40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25008256"/>
        <c:axId val="225030528"/>
      </c:barChart>
      <c:catAx>
        <c:axId val="22500825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4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225030528"/>
        <c:crosses val="autoZero"/>
        <c:auto val="0"/>
        <c:lblAlgn val="ctr"/>
        <c:lblOffset val="100"/>
        <c:noMultiLvlLbl val="0"/>
      </c:catAx>
      <c:valAx>
        <c:axId val="225030528"/>
        <c:scaling>
          <c:orientation val="minMax"/>
          <c:max val="1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4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22500825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400" smtId="4294967295">
              <a:solidFill>
                <a:srgbClr val="333333"/>
              </a:solidFill>
              <a:latin typeface="Arial" pitchFamily="34" charset="0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fi-FI"/>
              <a:t>Tiedon saatavuus oman  käyttöpaikan vedenkulutuksesta</a:t>
            </a:r>
          </a:p>
        </c:rich>
      </c:tx>
      <c:overlay val="0"/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6B88-401B-B7D6-2514CCEF6E4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6B88-401B-B7D6-2514CCEF6E4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Sheet1!$C$2:$C$3</c:f>
              <c:numCache>
                <c:formatCode>General</c:formatCode>
                <c:ptCount val="2"/>
                <c:pt idx="0">
                  <c:v>2023</c:v>
                </c:pt>
                <c:pt idx="1">
                  <c:v>2021</c:v>
                </c:pt>
              </c:numCache>
            </c:numRef>
          </c:cat>
          <c:val>
            <c:numRef>
              <c:f>Sheet1!$D$2:$D$3</c:f>
              <c:numCache>
                <c:formatCode>General</c:formatCode>
                <c:ptCount val="2"/>
                <c:pt idx="0">
                  <c:v>0.01</c:v>
                </c:pt>
                <c:pt idx="1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B88-401B-B7D6-2514CCEF6E47}"/>
            </c:ext>
          </c:extLst>
        </c:ser>
        <c:ser>
          <c:idx val="1"/>
          <c:order val="1"/>
          <c:tx>
            <c:strRef>
              <c:f>Sheet1!$E$1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rgbClr val="F26923"/>
            </a:solidFill>
            <a:ln>
              <a:solidFill>
                <a:srgbClr val="F26923"/>
              </a:solidFill>
            </a:ln>
          </c:spPr>
          <c:invertIfNegative val="0"/>
          <c:dLbls>
            <c:dLbl>
              <c:idx val="0"/>
              <c:layout>
                <c:manualLayout>
                  <c:x val="1.8867924528301886E-2"/>
                  <c:y val="5.0000000000000044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6B88-401B-B7D6-2514CCEF6E47}"/>
                </c:ext>
              </c:extLst>
            </c:dLbl>
            <c:dLbl>
              <c:idx val="1"/>
              <c:layout>
                <c:manualLayout>
                  <c:x val="1.1320754716981114E-2"/>
                  <c:y val="4.2500000000000003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6B88-401B-B7D6-2514CCEF6E4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Sheet1!$C$2:$C$3</c:f>
              <c:numCache>
                <c:formatCode>General</c:formatCode>
                <c:ptCount val="2"/>
                <c:pt idx="0">
                  <c:v>2023</c:v>
                </c:pt>
                <c:pt idx="1">
                  <c:v>2021</c:v>
                </c:pt>
              </c:numCache>
            </c:numRef>
          </c:cat>
          <c:val>
            <c:numRef>
              <c:f>Sheet1!$E$2:$E$3</c:f>
              <c:numCache>
                <c:formatCode>General</c:formatCode>
                <c:ptCount val="2"/>
                <c:pt idx="0">
                  <c:v>0.03</c:v>
                </c:pt>
                <c:pt idx="1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B88-401B-B7D6-2514CCEF6E47}"/>
            </c:ext>
          </c:extLst>
        </c:ser>
        <c:ser>
          <c:idx val="2"/>
          <c:order val="2"/>
          <c:tx>
            <c:strRef>
              <c:f>Sheet1!$F$1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rgbClr val="44A753"/>
            </a:solidFill>
            <a:ln>
              <a:solidFill>
                <a:srgbClr val="44A753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6B88-401B-B7D6-2514CCEF6E4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17%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6B88-401B-B7D6-2514CCEF6E4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Sheet1!$C$2:$C$3</c:f>
              <c:numCache>
                <c:formatCode>General</c:formatCode>
                <c:ptCount val="2"/>
                <c:pt idx="0">
                  <c:v>2023</c:v>
                </c:pt>
                <c:pt idx="1">
                  <c:v>2021</c:v>
                </c:pt>
              </c:numCache>
            </c:numRef>
          </c:cat>
          <c:val>
            <c:numRef>
              <c:f>Sheet1!$F$2:$F$3</c:f>
              <c:numCache>
                <c:formatCode>General</c:formatCode>
                <c:ptCount val="2"/>
                <c:pt idx="0">
                  <c:v>0.12</c:v>
                </c:pt>
                <c:pt idx="1">
                  <c:v>0.17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B88-401B-B7D6-2514CCEF6E47}"/>
            </c:ext>
          </c:extLst>
        </c:ser>
        <c:ser>
          <c:idx val="3"/>
          <c:order val="3"/>
          <c:tx>
            <c:strRef>
              <c:f>Sheet1!$G$1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rgbClr val="C08A02"/>
            </a:solidFill>
            <a:ln>
              <a:solidFill>
                <a:srgbClr val="C08A02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41%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6B88-401B-B7D6-2514CCEF6E4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40%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6B88-401B-B7D6-2514CCEF6E4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Sheet1!$C$2:$C$3</c:f>
              <c:numCache>
                <c:formatCode>General</c:formatCode>
                <c:ptCount val="2"/>
                <c:pt idx="0">
                  <c:v>2023</c:v>
                </c:pt>
                <c:pt idx="1">
                  <c:v>2021</c:v>
                </c:pt>
              </c:numCache>
            </c:numRef>
          </c:cat>
          <c:val>
            <c:numRef>
              <c:f>Sheet1!$G$2:$G$3</c:f>
              <c:numCache>
                <c:formatCode>General</c:formatCode>
                <c:ptCount val="2"/>
                <c:pt idx="0">
                  <c:v>0.41</c:v>
                </c:pt>
                <c:pt idx="1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6B88-401B-B7D6-2514CCEF6E47}"/>
            </c:ext>
          </c:extLst>
        </c:ser>
        <c:ser>
          <c:idx val="4"/>
          <c:order val="4"/>
          <c:tx>
            <c:strRef>
              <c:f>Sheet1!$H$1</c:f>
              <c:strCache>
                <c:ptCount val="1"/>
                <c:pt idx="0">
                  <c:v>5</c:v>
                </c:pt>
              </c:strCache>
            </c:strRef>
          </c:tx>
          <c:spPr>
            <a:solidFill>
              <a:srgbClr val="22A1B4"/>
            </a:solidFill>
            <a:ln>
              <a:solidFill>
                <a:srgbClr val="22A1B4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43%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6B88-401B-B7D6-2514CCEF6E4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40%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6B88-401B-B7D6-2514CCEF6E4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Sheet1!$C$2:$C$3</c:f>
              <c:numCache>
                <c:formatCode>General</c:formatCode>
                <c:ptCount val="2"/>
                <c:pt idx="0">
                  <c:v>2023</c:v>
                </c:pt>
                <c:pt idx="1">
                  <c:v>2021</c:v>
                </c:pt>
              </c:numCache>
            </c:numRef>
          </c:cat>
          <c:val>
            <c:numRef>
              <c:f>Sheet1!$H$2:$H$3</c:f>
              <c:numCache>
                <c:formatCode>General</c:formatCode>
                <c:ptCount val="2"/>
                <c:pt idx="0">
                  <c:v>0.43</c:v>
                </c:pt>
                <c:pt idx="1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6B88-401B-B7D6-2514CCEF6E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25129216"/>
        <c:axId val="225130752"/>
      </c:barChart>
      <c:catAx>
        <c:axId val="22512921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4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225130752"/>
        <c:crosses val="autoZero"/>
        <c:auto val="0"/>
        <c:lblAlgn val="ctr"/>
        <c:lblOffset val="100"/>
        <c:noMultiLvlLbl val="0"/>
      </c:catAx>
      <c:valAx>
        <c:axId val="225130752"/>
        <c:scaling>
          <c:orientation val="minMax"/>
          <c:max val="1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4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22512921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400" smtId="4294967295">
              <a:solidFill>
                <a:srgbClr val="333333"/>
              </a:solidFill>
              <a:latin typeface="Arial" pitchFamily="34" charset="0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fi-FI"/>
              <a:t>Asiointi onnistui kokonaisuutena oikein hyvin</a:t>
            </a:r>
          </a:p>
        </c:rich>
      </c:tx>
      <c:overlay val="0"/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Täysin eri mieltä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7%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9958-4472-847A-34AD7F75507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9958-4472-847A-34AD7F75507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Sheet1!$C$2:$C$3</c:f>
              <c:numCache>
                <c:formatCode>General</c:formatCode>
                <c:ptCount val="2"/>
                <c:pt idx="0">
                  <c:v>2023</c:v>
                </c:pt>
                <c:pt idx="1">
                  <c:v>2021</c:v>
                </c:pt>
              </c:numCache>
            </c:numRef>
          </c:cat>
          <c:val>
            <c:numRef>
              <c:f>Sheet1!$D$2:$D$3</c:f>
              <c:numCache>
                <c:formatCode>General</c:formatCode>
                <c:ptCount val="2"/>
                <c:pt idx="0">
                  <c:v>7.0000000000000007E-2</c:v>
                </c:pt>
                <c:pt idx="1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958-4472-847A-34AD7F75507C}"/>
            </c:ext>
          </c:extLst>
        </c:ser>
        <c:ser>
          <c:idx val="1"/>
          <c:order val="1"/>
          <c:tx>
            <c:strRef>
              <c:f>Sheet1!$E$1</c:f>
              <c:strCache>
                <c:ptCount val="1"/>
                <c:pt idx="0">
                  <c:v>Jonkin verran eri mieltä</c:v>
                </c:pt>
              </c:strCache>
            </c:strRef>
          </c:tx>
          <c:spPr>
            <a:solidFill>
              <a:srgbClr val="F26923"/>
            </a:solidFill>
            <a:ln>
              <a:solidFill>
                <a:srgbClr val="F26923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9958-4472-847A-34AD7F75507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8%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9958-4472-847A-34AD7F75507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Sheet1!$C$2:$C$3</c:f>
              <c:numCache>
                <c:formatCode>General</c:formatCode>
                <c:ptCount val="2"/>
                <c:pt idx="0">
                  <c:v>2023</c:v>
                </c:pt>
                <c:pt idx="1">
                  <c:v>2021</c:v>
                </c:pt>
              </c:numCache>
            </c:numRef>
          </c:cat>
          <c:val>
            <c:numRef>
              <c:f>Sheet1!$E$2:$E$3</c:f>
              <c:numCache>
                <c:formatCode>General</c:formatCode>
                <c:ptCount val="2"/>
                <c:pt idx="0">
                  <c:v>0.04</c:v>
                </c:pt>
                <c:pt idx="1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958-4472-847A-34AD7F75507C}"/>
            </c:ext>
          </c:extLst>
        </c:ser>
        <c:ser>
          <c:idx val="2"/>
          <c:order val="2"/>
          <c:tx>
            <c:strRef>
              <c:f>Sheet1!$F$1</c:f>
              <c:strCache>
                <c:ptCount val="1"/>
                <c:pt idx="0">
                  <c:v>Ei samaa eikä eri mieltä</c:v>
                </c:pt>
              </c:strCache>
            </c:strRef>
          </c:tx>
          <c:spPr>
            <a:solidFill>
              <a:srgbClr val="44A753"/>
            </a:solidFill>
            <a:ln>
              <a:solidFill>
                <a:srgbClr val="44A753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9958-4472-847A-34AD7F75507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9958-4472-847A-34AD7F75507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Sheet1!$C$2:$C$3</c:f>
              <c:numCache>
                <c:formatCode>General</c:formatCode>
                <c:ptCount val="2"/>
                <c:pt idx="0">
                  <c:v>2023</c:v>
                </c:pt>
                <c:pt idx="1">
                  <c:v>2021</c:v>
                </c:pt>
              </c:numCache>
            </c:numRef>
          </c:cat>
          <c:val>
            <c:numRef>
              <c:f>Sheet1!$F$2:$F$3</c:f>
              <c:numCache>
                <c:formatCode>General</c:formatCode>
                <c:ptCount val="2"/>
                <c:pt idx="0">
                  <c:v>0.03</c:v>
                </c:pt>
                <c:pt idx="1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958-4472-847A-34AD7F75507C}"/>
            </c:ext>
          </c:extLst>
        </c:ser>
        <c:ser>
          <c:idx val="3"/>
          <c:order val="3"/>
          <c:tx>
            <c:strRef>
              <c:f>Sheet1!$G$1</c:f>
              <c:strCache>
                <c:ptCount val="1"/>
                <c:pt idx="0">
                  <c:v>Jonkin verran samaa mieltä</c:v>
                </c:pt>
              </c:strCache>
            </c:strRef>
          </c:tx>
          <c:spPr>
            <a:solidFill>
              <a:srgbClr val="C08A02"/>
            </a:solidFill>
            <a:ln>
              <a:solidFill>
                <a:srgbClr val="C08A02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9958-4472-847A-34AD7F75507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20%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9958-4472-847A-34AD7F75507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Sheet1!$C$2:$C$3</c:f>
              <c:numCache>
                <c:formatCode>General</c:formatCode>
                <c:ptCount val="2"/>
                <c:pt idx="0">
                  <c:v>2023</c:v>
                </c:pt>
                <c:pt idx="1">
                  <c:v>2021</c:v>
                </c:pt>
              </c:numCache>
            </c:numRef>
          </c:cat>
          <c:val>
            <c:numRef>
              <c:f>Sheet1!$G$2:$G$3</c:f>
              <c:numCache>
                <c:formatCode>General</c:formatCode>
                <c:ptCount val="2"/>
                <c:pt idx="0">
                  <c:v>0.15</c:v>
                </c:pt>
                <c:pt idx="1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9958-4472-847A-34AD7F75507C}"/>
            </c:ext>
          </c:extLst>
        </c:ser>
        <c:ser>
          <c:idx val="4"/>
          <c:order val="4"/>
          <c:tx>
            <c:strRef>
              <c:f>Sheet1!$H$1</c:f>
              <c:strCache>
                <c:ptCount val="1"/>
                <c:pt idx="0">
                  <c:v>Täysin samaa mieltä</c:v>
                </c:pt>
              </c:strCache>
            </c:strRef>
          </c:tx>
          <c:spPr>
            <a:solidFill>
              <a:srgbClr val="22A1B4"/>
            </a:solidFill>
            <a:ln>
              <a:solidFill>
                <a:srgbClr val="22A1B4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71%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9958-4472-847A-34AD7F75507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66%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9958-4472-847A-34AD7F75507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Sheet1!$C$2:$C$3</c:f>
              <c:numCache>
                <c:formatCode>General</c:formatCode>
                <c:ptCount val="2"/>
                <c:pt idx="0">
                  <c:v>2023</c:v>
                </c:pt>
                <c:pt idx="1">
                  <c:v>2021</c:v>
                </c:pt>
              </c:numCache>
            </c:numRef>
          </c:cat>
          <c:val>
            <c:numRef>
              <c:f>Sheet1!$H$2:$H$3</c:f>
              <c:numCache>
                <c:formatCode>General</c:formatCode>
                <c:ptCount val="2"/>
                <c:pt idx="0">
                  <c:v>0.71</c:v>
                </c:pt>
                <c:pt idx="1">
                  <c:v>0.66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9958-4472-847A-34AD7F7550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25611136"/>
        <c:axId val="225629312"/>
      </c:barChart>
      <c:catAx>
        <c:axId val="22561113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4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225629312"/>
        <c:crosses val="autoZero"/>
        <c:auto val="0"/>
        <c:lblAlgn val="ctr"/>
        <c:lblOffset val="100"/>
        <c:noMultiLvlLbl val="0"/>
      </c:catAx>
      <c:valAx>
        <c:axId val="225629312"/>
        <c:scaling>
          <c:orientation val="minMax"/>
          <c:max val="1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4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22561113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400" smtId="4294967295">
              <a:solidFill>
                <a:srgbClr val="333333"/>
              </a:solidFill>
              <a:latin typeface="Arial" pitchFamily="34" charset="0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fi-FI"/>
              <a:t>Vesihuollon nettisivut on helppo löytää</a:t>
            </a:r>
          </a:p>
        </c:rich>
      </c:tx>
      <c:overlay val="0"/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Täysin eri mieltä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B713-4078-92F0-7B764BE710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Sheet1!$C$2:$C$3</c:f>
              <c:numCache>
                <c:formatCode>General</c:formatCode>
                <c:ptCount val="2"/>
                <c:pt idx="0">
                  <c:v>2023</c:v>
                </c:pt>
                <c:pt idx="1">
                  <c:v>2021</c:v>
                </c:pt>
              </c:numCache>
            </c:numRef>
          </c:cat>
          <c:val>
            <c:numRef>
              <c:f>Sheet1!$D$2:$D$3</c:f>
              <c:numCache>
                <c:formatCode>General</c:formatCode>
                <c:ptCount val="2"/>
                <c:pt idx="0">
                  <c:v>0.02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713-4078-92F0-7B764BE71068}"/>
            </c:ext>
          </c:extLst>
        </c:ser>
        <c:ser>
          <c:idx val="1"/>
          <c:order val="1"/>
          <c:tx>
            <c:strRef>
              <c:f>Sheet1!$E$1</c:f>
              <c:strCache>
                <c:ptCount val="1"/>
                <c:pt idx="0">
                  <c:v>Jonkin verran eri mieltä</c:v>
                </c:pt>
              </c:strCache>
            </c:strRef>
          </c:tx>
          <c:spPr>
            <a:solidFill>
              <a:srgbClr val="F26923"/>
            </a:solidFill>
            <a:ln>
              <a:solidFill>
                <a:srgbClr val="F26923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B713-4078-92F0-7B764BE71068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B713-4078-92F0-7B764BE710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Sheet1!$C$2:$C$3</c:f>
              <c:numCache>
                <c:formatCode>General</c:formatCode>
                <c:ptCount val="2"/>
                <c:pt idx="0">
                  <c:v>2023</c:v>
                </c:pt>
                <c:pt idx="1">
                  <c:v>2021</c:v>
                </c:pt>
              </c:numCache>
            </c:numRef>
          </c:cat>
          <c:val>
            <c:numRef>
              <c:f>Sheet1!$E$2:$E$3</c:f>
              <c:numCache>
                <c:formatCode>General</c:formatCode>
                <c:ptCount val="2"/>
                <c:pt idx="0">
                  <c:v>0.03</c:v>
                </c:pt>
                <c:pt idx="1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713-4078-92F0-7B764BE71068}"/>
            </c:ext>
          </c:extLst>
        </c:ser>
        <c:ser>
          <c:idx val="2"/>
          <c:order val="2"/>
          <c:tx>
            <c:strRef>
              <c:f>Sheet1!$F$1</c:f>
              <c:strCache>
                <c:ptCount val="1"/>
                <c:pt idx="0">
                  <c:v>Ei samaa eikä eri mieltä</c:v>
                </c:pt>
              </c:strCache>
            </c:strRef>
          </c:tx>
          <c:spPr>
            <a:solidFill>
              <a:srgbClr val="44A753"/>
            </a:solidFill>
            <a:ln>
              <a:solidFill>
                <a:srgbClr val="44A753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B713-4078-92F0-7B764BE71068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18%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B713-4078-92F0-7B764BE710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Sheet1!$C$2:$C$3</c:f>
              <c:numCache>
                <c:formatCode>General</c:formatCode>
                <c:ptCount val="2"/>
                <c:pt idx="0">
                  <c:v>2023</c:v>
                </c:pt>
                <c:pt idx="1">
                  <c:v>2021</c:v>
                </c:pt>
              </c:numCache>
            </c:numRef>
          </c:cat>
          <c:val>
            <c:numRef>
              <c:f>Sheet1!$F$2:$F$3</c:f>
              <c:numCache>
                <c:formatCode>General</c:formatCode>
                <c:ptCount val="2"/>
                <c:pt idx="0">
                  <c:v>0.15</c:v>
                </c:pt>
                <c:pt idx="1">
                  <c:v>0.18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713-4078-92F0-7B764BE71068}"/>
            </c:ext>
          </c:extLst>
        </c:ser>
        <c:ser>
          <c:idx val="3"/>
          <c:order val="3"/>
          <c:tx>
            <c:strRef>
              <c:f>Sheet1!$G$1</c:f>
              <c:strCache>
                <c:ptCount val="1"/>
                <c:pt idx="0">
                  <c:v>Jonkin verran samaa mieltä</c:v>
                </c:pt>
              </c:strCache>
            </c:strRef>
          </c:tx>
          <c:spPr>
            <a:solidFill>
              <a:srgbClr val="C08A02"/>
            </a:solidFill>
            <a:ln>
              <a:solidFill>
                <a:srgbClr val="C08A02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37%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B713-4078-92F0-7B764BE71068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35%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B713-4078-92F0-7B764BE710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Sheet1!$C$2:$C$3</c:f>
              <c:numCache>
                <c:formatCode>General</c:formatCode>
                <c:ptCount val="2"/>
                <c:pt idx="0">
                  <c:v>2023</c:v>
                </c:pt>
                <c:pt idx="1">
                  <c:v>2021</c:v>
                </c:pt>
              </c:numCache>
            </c:numRef>
          </c:cat>
          <c:val>
            <c:numRef>
              <c:f>Sheet1!$G$2:$G$3</c:f>
              <c:numCache>
                <c:formatCode>General</c:formatCode>
                <c:ptCount val="2"/>
                <c:pt idx="0">
                  <c:v>0.37</c:v>
                </c:pt>
                <c:pt idx="1">
                  <c:v>0.35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713-4078-92F0-7B764BE71068}"/>
            </c:ext>
          </c:extLst>
        </c:ser>
        <c:ser>
          <c:idx val="4"/>
          <c:order val="4"/>
          <c:tx>
            <c:strRef>
              <c:f>Sheet1!$H$1</c:f>
              <c:strCache>
                <c:ptCount val="1"/>
                <c:pt idx="0">
                  <c:v>Täysin samaa mieltä</c:v>
                </c:pt>
              </c:strCache>
            </c:strRef>
          </c:tx>
          <c:spPr>
            <a:solidFill>
              <a:srgbClr val="22A1B4"/>
            </a:solidFill>
            <a:ln>
              <a:solidFill>
                <a:srgbClr val="22A1B4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43%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B713-4078-92F0-7B764BE71068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45%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B713-4078-92F0-7B764BE710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Sheet1!$C$2:$C$3</c:f>
              <c:numCache>
                <c:formatCode>General</c:formatCode>
                <c:ptCount val="2"/>
                <c:pt idx="0">
                  <c:v>2023</c:v>
                </c:pt>
                <c:pt idx="1">
                  <c:v>2021</c:v>
                </c:pt>
              </c:numCache>
            </c:numRef>
          </c:cat>
          <c:val>
            <c:numRef>
              <c:f>Sheet1!$H$2:$H$3</c:f>
              <c:numCache>
                <c:formatCode>General</c:formatCode>
                <c:ptCount val="2"/>
                <c:pt idx="0">
                  <c:v>0.43</c:v>
                </c:pt>
                <c:pt idx="1">
                  <c:v>0.45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B713-4078-92F0-7B764BE710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25502720"/>
        <c:axId val="225504256"/>
      </c:barChart>
      <c:catAx>
        <c:axId val="225502720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4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225504256"/>
        <c:crosses val="autoZero"/>
        <c:auto val="0"/>
        <c:lblAlgn val="ctr"/>
        <c:lblOffset val="100"/>
        <c:noMultiLvlLbl val="0"/>
      </c:catAx>
      <c:valAx>
        <c:axId val="225504256"/>
        <c:scaling>
          <c:orientation val="minMax"/>
          <c:max val="1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4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225502720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400" smtId="4294967295">
              <a:solidFill>
                <a:srgbClr val="333333"/>
              </a:solidFill>
              <a:latin typeface="Arial" pitchFamily="34" charset="0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fi-FI"/>
              <a:t>Vesihuollon nettisivuilta on helppo löytää tarvittavat tiedot</a:t>
            </a:r>
          </a:p>
        </c:rich>
      </c:tx>
      <c:overlay val="0"/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Täysin eri mieltä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187E-4B43-8E2B-2C7DE5E3D923}"/>
                </c:ext>
              </c:extLst>
            </c:dLbl>
            <c:dLbl>
              <c:idx val="1"/>
              <c:layout>
                <c:manualLayout>
                  <c:x val="1.3207547169811321E-2"/>
                  <c:y val="-1.7500000000000002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187E-4B43-8E2B-2C7DE5E3D92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Sheet1!$C$2:$C$3</c:f>
              <c:numCache>
                <c:formatCode>General</c:formatCode>
                <c:ptCount val="2"/>
                <c:pt idx="0">
                  <c:v>2023</c:v>
                </c:pt>
                <c:pt idx="1">
                  <c:v>2021</c:v>
                </c:pt>
              </c:numCache>
            </c:numRef>
          </c:cat>
          <c:val>
            <c:numRef>
              <c:f>Sheet1!$D$2:$D$3</c:f>
              <c:numCache>
                <c:formatCode>General</c:formatCode>
                <c:ptCount val="2"/>
                <c:pt idx="0">
                  <c:v>0.02</c:v>
                </c:pt>
                <c:pt idx="1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87E-4B43-8E2B-2C7DE5E3D923}"/>
            </c:ext>
          </c:extLst>
        </c:ser>
        <c:ser>
          <c:idx val="1"/>
          <c:order val="1"/>
          <c:tx>
            <c:strRef>
              <c:f>Sheet1!$E$1</c:f>
              <c:strCache>
                <c:ptCount val="1"/>
                <c:pt idx="0">
                  <c:v>Jonkin verran eri mieltä</c:v>
                </c:pt>
              </c:strCache>
            </c:strRef>
          </c:tx>
          <c:spPr>
            <a:solidFill>
              <a:srgbClr val="F26923"/>
            </a:solidFill>
            <a:ln>
              <a:solidFill>
                <a:srgbClr val="F26923"/>
              </a:solidFill>
            </a:ln>
          </c:spPr>
          <c:invertIfNegative val="0"/>
          <c:dLbls>
            <c:dLbl>
              <c:idx val="0"/>
              <c:layout>
                <c:manualLayout>
                  <c:x val="2.2641509433962245E-2"/>
                  <c:y val="-0.0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187E-4B43-8E2B-2C7DE5E3D923}"/>
                </c:ext>
              </c:extLst>
            </c:dLbl>
            <c:dLbl>
              <c:idx val="1"/>
              <c:layout>
                <c:manualLayout>
                  <c:x val="1.1320754716981131E-2"/>
                  <c:y val="3.5000000000000003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7%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187E-4B43-8E2B-2C7DE5E3D92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Sheet1!$C$2:$C$3</c:f>
              <c:numCache>
                <c:formatCode>General</c:formatCode>
                <c:ptCount val="2"/>
                <c:pt idx="0">
                  <c:v>2023</c:v>
                </c:pt>
                <c:pt idx="1">
                  <c:v>2021</c:v>
                </c:pt>
              </c:numCache>
            </c:numRef>
          </c:cat>
          <c:val>
            <c:numRef>
              <c:f>Sheet1!$E$2:$E$3</c:f>
              <c:numCache>
                <c:formatCode>General</c:formatCode>
                <c:ptCount val="2"/>
                <c:pt idx="0">
                  <c:v>0.05</c:v>
                </c:pt>
                <c:pt idx="1">
                  <c:v>7.0000000000000007E-2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87E-4B43-8E2B-2C7DE5E3D923}"/>
            </c:ext>
          </c:extLst>
        </c:ser>
        <c:ser>
          <c:idx val="2"/>
          <c:order val="2"/>
          <c:tx>
            <c:strRef>
              <c:f>Sheet1!$F$1</c:f>
              <c:strCache>
                <c:ptCount val="1"/>
                <c:pt idx="0">
                  <c:v>Ei samaa eikä eri mieltä</c:v>
                </c:pt>
              </c:strCache>
            </c:strRef>
          </c:tx>
          <c:spPr>
            <a:solidFill>
              <a:srgbClr val="44A753"/>
            </a:solidFill>
            <a:ln>
              <a:solidFill>
                <a:srgbClr val="44A753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187E-4B43-8E2B-2C7DE5E3D923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22%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187E-4B43-8E2B-2C7DE5E3D92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Sheet1!$C$2:$C$3</c:f>
              <c:numCache>
                <c:formatCode>General</c:formatCode>
                <c:ptCount val="2"/>
                <c:pt idx="0">
                  <c:v>2023</c:v>
                </c:pt>
                <c:pt idx="1">
                  <c:v>2021</c:v>
                </c:pt>
              </c:numCache>
            </c:numRef>
          </c:cat>
          <c:val>
            <c:numRef>
              <c:f>Sheet1!$F$2:$F$3</c:f>
              <c:numCache>
                <c:formatCode>General</c:formatCode>
                <c:ptCount val="2"/>
                <c:pt idx="0">
                  <c:v>0.16</c:v>
                </c:pt>
                <c:pt idx="1">
                  <c:v>0.22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87E-4B43-8E2B-2C7DE5E3D923}"/>
            </c:ext>
          </c:extLst>
        </c:ser>
        <c:ser>
          <c:idx val="3"/>
          <c:order val="3"/>
          <c:tx>
            <c:strRef>
              <c:f>Sheet1!$G$1</c:f>
              <c:strCache>
                <c:ptCount val="1"/>
                <c:pt idx="0">
                  <c:v>Jonkin verran samaa mieltä</c:v>
                </c:pt>
              </c:strCache>
            </c:strRef>
          </c:tx>
          <c:spPr>
            <a:solidFill>
              <a:srgbClr val="C08A02"/>
            </a:solidFill>
            <a:ln>
              <a:solidFill>
                <a:srgbClr val="C08A02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43%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187E-4B43-8E2B-2C7DE5E3D923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43%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187E-4B43-8E2B-2C7DE5E3D92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Sheet1!$C$2:$C$3</c:f>
              <c:numCache>
                <c:formatCode>General</c:formatCode>
                <c:ptCount val="2"/>
                <c:pt idx="0">
                  <c:v>2023</c:v>
                </c:pt>
                <c:pt idx="1">
                  <c:v>2021</c:v>
                </c:pt>
              </c:numCache>
            </c:numRef>
          </c:cat>
          <c:val>
            <c:numRef>
              <c:f>Sheet1!$G$2:$G$3</c:f>
              <c:numCache>
                <c:formatCode>General</c:formatCode>
                <c:ptCount val="2"/>
                <c:pt idx="0">
                  <c:v>0.43</c:v>
                </c:pt>
                <c:pt idx="1">
                  <c:v>0.43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187E-4B43-8E2B-2C7DE5E3D923}"/>
            </c:ext>
          </c:extLst>
        </c:ser>
        <c:ser>
          <c:idx val="4"/>
          <c:order val="4"/>
          <c:tx>
            <c:strRef>
              <c:f>Sheet1!$H$1</c:f>
              <c:strCache>
                <c:ptCount val="1"/>
                <c:pt idx="0">
                  <c:v>Täysin samaa mieltä</c:v>
                </c:pt>
              </c:strCache>
            </c:strRef>
          </c:tx>
          <c:spPr>
            <a:solidFill>
              <a:srgbClr val="22A1B4"/>
            </a:solidFill>
            <a:ln>
              <a:solidFill>
                <a:srgbClr val="22A1B4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34%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187E-4B43-8E2B-2C7DE5E3D923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27%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187E-4B43-8E2B-2C7DE5E3D92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Sheet1!$C$2:$C$3</c:f>
              <c:numCache>
                <c:formatCode>General</c:formatCode>
                <c:ptCount val="2"/>
                <c:pt idx="0">
                  <c:v>2023</c:v>
                </c:pt>
                <c:pt idx="1">
                  <c:v>2021</c:v>
                </c:pt>
              </c:numCache>
            </c:numRef>
          </c:cat>
          <c:val>
            <c:numRef>
              <c:f>Sheet1!$H$2:$H$3</c:f>
              <c:numCache>
                <c:formatCode>General</c:formatCode>
                <c:ptCount val="2"/>
                <c:pt idx="0">
                  <c:v>0.34</c:v>
                </c:pt>
                <c:pt idx="1">
                  <c:v>0.27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187E-4B43-8E2B-2C7DE5E3D9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86379648"/>
        <c:axId val="186020992"/>
      </c:barChart>
      <c:catAx>
        <c:axId val="186379648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4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186020992"/>
        <c:crosses val="autoZero"/>
        <c:auto val="0"/>
        <c:lblAlgn val="ctr"/>
        <c:lblOffset val="100"/>
        <c:noMultiLvlLbl val="0"/>
      </c:catAx>
      <c:valAx>
        <c:axId val="186020992"/>
        <c:scaling>
          <c:orientation val="minMax"/>
          <c:max val="1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4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186379648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400" smtId="4294967295">
              <a:solidFill>
                <a:srgbClr val="333333"/>
              </a:solidFill>
              <a:latin typeface="Arial" pitchFamily="34" charset="0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fi-FI"/>
              <a:t>Puheluihin vastataan nopeasti</a:t>
            </a:r>
          </a:p>
        </c:rich>
      </c:tx>
      <c:overlay val="0"/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Täysin eri mieltä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1"/>
              <c:layout>
                <c:manualLayout>
                  <c:x val="2.4528301886792454E-2"/>
                  <c:y val="-4.7500000000000001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7734-4D2A-8512-4BC7EADDD8E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Sheet1!$C$2:$C$3</c:f>
              <c:numCache>
                <c:formatCode>General</c:formatCode>
                <c:ptCount val="2"/>
                <c:pt idx="0">
                  <c:v>2023</c:v>
                </c:pt>
                <c:pt idx="1">
                  <c:v>2021</c:v>
                </c:pt>
              </c:numCache>
            </c:numRef>
          </c:cat>
          <c:val>
            <c:numRef>
              <c:f>Sheet1!$D$2:$D$3</c:f>
              <c:numCache>
                <c:formatCode>General</c:formatCode>
                <c:ptCount val="2"/>
                <c:pt idx="0">
                  <c:v>0</c:v>
                </c:pt>
                <c:pt idx="1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734-4D2A-8512-4BC7EADDD8EF}"/>
            </c:ext>
          </c:extLst>
        </c:ser>
        <c:ser>
          <c:idx val="1"/>
          <c:order val="1"/>
          <c:tx>
            <c:strRef>
              <c:f>Sheet1!$E$1</c:f>
              <c:strCache>
                <c:ptCount val="1"/>
                <c:pt idx="0">
                  <c:v>Jonkin verran eri mieltä</c:v>
                </c:pt>
              </c:strCache>
            </c:strRef>
          </c:tx>
          <c:spPr>
            <a:solidFill>
              <a:srgbClr val="F26923"/>
            </a:solidFill>
            <a:ln>
              <a:solidFill>
                <a:srgbClr val="F26923"/>
              </a:solidFill>
            </a:ln>
          </c:spPr>
          <c:invertIfNegative val="0"/>
          <c:dLbls>
            <c:dLbl>
              <c:idx val="0"/>
              <c:layout>
                <c:manualLayout>
                  <c:x val="2.0754716981132074E-2"/>
                  <c:y val="-2.5000000000000001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7734-4D2A-8512-4BC7EADDD8EF}"/>
                </c:ext>
              </c:extLst>
            </c:dLbl>
            <c:dLbl>
              <c:idx val="1"/>
              <c:layout>
                <c:manualLayout>
                  <c:x val="5.6603773584905656E-3"/>
                  <c:y val="7.4999999999999997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7734-4D2A-8512-4BC7EADDD8E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Sheet1!$C$2:$C$3</c:f>
              <c:numCache>
                <c:formatCode>General</c:formatCode>
                <c:ptCount val="2"/>
                <c:pt idx="0">
                  <c:v>2023</c:v>
                </c:pt>
                <c:pt idx="1">
                  <c:v>2021</c:v>
                </c:pt>
              </c:numCache>
            </c:numRef>
          </c:cat>
          <c:val>
            <c:numRef>
              <c:f>Sheet1!$E$2:$E$3</c:f>
              <c:numCache>
                <c:formatCode>General</c:formatCode>
                <c:ptCount val="2"/>
                <c:pt idx="0">
                  <c:v>0.02</c:v>
                </c:pt>
                <c:pt idx="1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734-4D2A-8512-4BC7EADDD8EF}"/>
            </c:ext>
          </c:extLst>
        </c:ser>
        <c:ser>
          <c:idx val="2"/>
          <c:order val="2"/>
          <c:tx>
            <c:strRef>
              <c:f>Sheet1!$F$1</c:f>
              <c:strCache>
                <c:ptCount val="1"/>
                <c:pt idx="0">
                  <c:v>Ei samaa eikä eri mieltä</c:v>
                </c:pt>
              </c:strCache>
            </c:strRef>
          </c:tx>
          <c:spPr>
            <a:solidFill>
              <a:srgbClr val="44A753"/>
            </a:solidFill>
            <a:ln>
              <a:solidFill>
                <a:srgbClr val="44A753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30%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7734-4D2A-8512-4BC7EADDD8EF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29%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7734-4D2A-8512-4BC7EADDD8E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Sheet1!$C$2:$C$3</c:f>
              <c:numCache>
                <c:formatCode>General</c:formatCode>
                <c:ptCount val="2"/>
                <c:pt idx="0">
                  <c:v>2023</c:v>
                </c:pt>
                <c:pt idx="1">
                  <c:v>2021</c:v>
                </c:pt>
              </c:numCache>
            </c:numRef>
          </c:cat>
          <c:val>
            <c:numRef>
              <c:f>Sheet1!$F$2:$F$3</c:f>
              <c:numCache>
                <c:formatCode>General</c:formatCode>
                <c:ptCount val="2"/>
                <c:pt idx="0">
                  <c:v>0.3</c:v>
                </c:pt>
                <c:pt idx="1">
                  <c:v>0.28999999999999998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734-4D2A-8512-4BC7EADDD8EF}"/>
            </c:ext>
          </c:extLst>
        </c:ser>
        <c:ser>
          <c:idx val="3"/>
          <c:order val="3"/>
          <c:tx>
            <c:strRef>
              <c:f>Sheet1!$G$1</c:f>
              <c:strCache>
                <c:ptCount val="1"/>
                <c:pt idx="0">
                  <c:v>Jonkin verran samaa mieltä</c:v>
                </c:pt>
              </c:strCache>
            </c:strRef>
          </c:tx>
          <c:spPr>
            <a:solidFill>
              <a:srgbClr val="C08A02"/>
            </a:solidFill>
            <a:ln>
              <a:solidFill>
                <a:srgbClr val="C08A02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7734-4D2A-8512-4BC7EADDD8EF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30%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7734-4D2A-8512-4BC7EADDD8E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Sheet1!$C$2:$C$3</c:f>
              <c:numCache>
                <c:formatCode>General</c:formatCode>
                <c:ptCount val="2"/>
                <c:pt idx="0">
                  <c:v>2023</c:v>
                </c:pt>
                <c:pt idx="1">
                  <c:v>2021</c:v>
                </c:pt>
              </c:numCache>
            </c:numRef>
          </c:cat>
          <c:val>
            <c:numRef>
              <c:f>Sheet1!$G$2:$G$3</c:f>
              <c:numCache>
                <c:formatCode>General</c:formatCode>
                <c:ptCount val="2"/>
                <c:pt idx="0">
                  <c:v>0.25</c:v>
                </c:pt>
                <c:pt idx="1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734-4D2A-8512-4BC7EADDD8EF}"/>
            </c:ext>
          </c:extLst>
        </c:ser>
        <c:ser>
          <c:idx val="4"/>
          <c:order val="4"/>
          <c:tx>
            <c:strRef>
              <c:f>Sheet1!$H$1</c:f>
              <c:strCache>
                <c:ptCount val="1"/>
                <c:pt idx="0">
                  <c:v>Täysin samaa mieltä</c:v>
                </c:pt>
              </c:strCache>
            </c:strRef>
          </c:tx>
          <c:spPr>
            <a:solidFill>
              <a:srgbClr val="22A1B4"/>
            </a:solidFill>
            <a:ln>
              <a:solidFill>
                <a:srgbClr val="22A1B4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43%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7734-4D2A-8512-4BC7EADDD8EF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34%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7734-4D2A-8512-4BC7EADDD8E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Sheet1!$C$2:$C$3</c:f>
              <c:numCache>
                <c:formatCode>General</c:formatCode>
                <c:ptCount val="2"/>
                <c:pt idx="0">
                  <c:v>2023</c:v>
                </c:pt>
                <c:pt idx="1">
                  <c:v>2021</c:v>
                </c:pt>
              </c:numCache>
            </c:numRef>
          </c:cat>
          <c:val>
            <c:numRef>
              <c:f>Sheet1!$H$2:$H$3</c:f>
              <c:numCache>
                <c:formatCode>General</c:formatCode>
                <c:ptCount val="2"/>
                <c:pt idx="0">
                  <c:v>0.43</c:v>
                </c:pt>
                <c:pt idx="1">
                  <c:v>0.34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7734-4D2A-8512-4BC7EADDD8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86233984"/>
        <c:axId val="186235520"/>
      </c:barChart>
      <c:catAx>
        <c:axId val="186233984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4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186235520"/>
        <c:crosses val="autoZero"/>
        <c:auto val="0"/>
        <c:lblAlgn val="ctr"/>
        <c:lblOffset val="100"/>
        <c:noMultiLvlLbl val="0"/>
      </c:catAx>
      <c:valAx>
        <c:axId val="186235520"/>
        <c:scaling>
          <c:orientation val="minMax"/>
          <c:max val="1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4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186233984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400" smtId="4294967295">
              <a:solidFill>
                <a:srgbClr val="333333"/>
              </a:solidFill>
              <a:latin typeface="Arial" pitchFamily="34" charset="0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fi-FI"/>
              <a:t>Sähköposteihin vastataan nopeasti</a:t>
            </a:r>
          </a:p>
        </c:rich>
      </c:tx>
      <c:overlay val="0"/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Täysin eri mieltä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cat>
            <c:numRef>
              <c:f>Sheet1!$C$2:$C$3</c:f>
              <c:numCache>
                <c:formatCode>General</c:formatCode>
                <c:ptCount val="2"/>
                <c:pt idx="0">
                  <c:v>2023</c:v>
                </c:pt>
                <c:pt idx="1">
                  <c:v>2021</c:v>
                </c:pt>
              </c:numCache>
            </c:numRef>
          </c:cat>
          <c:val>
            <c:numRef>
              <c:f>Sheet1!$D$2:$D$3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3B3-4F5D-AD8F-3903A8A053C3}"/>
            </c:ext>
          </c:extLst>
        </c:ser>
        <c:ser>
          <c:idx val="1"/>
          <c:order val="1"/>
          <c:tx>
            <c:strRef>
              <c:f>Sheet1!$E$1</c:f>
              <c:strCache>
                <c:ptCount val="1"/>
                <c:pt idx="0">
                  <c:v>Jonkin verran eri mieltä</c:v>
                </c:pt>
              </c:strCache>
            </c:strRef>
          </c:tx>
          <c:spPr>
            <a:solidFill>
              <a:srgbClr val="F26923"/>
            </a:solidFill>
            <a:ln>
              <a:solidFill>
                <a:srgbClr val="F26923"/>
              </a:solidFill>
            </a:ln>
          </c:spPr>
          <c:invertIfNegative val="0"/>
          <c:dLbls>
            <c:dLbl>
              <c:idx val="0"/>
              <c:layout>
                <c:manualLayout>
                  <c:x val="1.1320754716981131E-2"/>
                  <c:y val="5.0000000000000001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63B3-4F5D-AD8F-3903A8A053C3}"/>
                </c:ext>
              </c:extLst>
            </c:dLbl>
            <c:dLbl>
              <c:idx val="1"/>
              <c:layout>
                <c:manualLayout>
                  <c:x val="1.509433962264151E-2"/>
                  <c:y val="5.0000000000000001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63B3-4F5D-AD8F-3903A8A053C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Sheet1!$C$2:$C$3</c:f>
              <c:numCache>
                <c:formatCode>General</c:formatCode>
                <c:ptCount val="2"/>
                <c:pt idx="0">
                  <c:v>2023</c:v>
                </c:pt>
                <c:pt idx="1">
                  <c:v>2021</c:v>
                </c:pt>
              </c:numCache>
            </c:numRef>
          </c:cat>
          <c:val>
            <c:numRef>
              <c:f>Sheet1!$E$2:$E$3</c:f>
              <c:numCache>
                <c:formatCode>General</c:formatCode>
                <c:ptCount val="2"/>
                <c:pt idx="0">
                  <c:v>0.03</c:v>
                </c:pt>
                <c:pt idx="1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3B3-4F5D-AD8F-3903A8A053C3}"/>
            </c:ext>
          </c:extLst>
        </c:ser>
        <c:ser>
          <c:idx val="2"/>
          <c:order val="2"/>
          <c:tx>
            <c:strRef>
              <c:f>Sheet1!$F$1</c:f>
              <c:strCache>
                <c:ptCount val="1"/>
                <c:pt idx="0">
                  <c:v>Ei samaa eikä eri mieltä</c:v>
                </c:pt>
              </c:strCache>
            </c:strRef>
          </c:tx>
          <c:spPr>
            <a:solidFill>
              <a:srgbClr val="44A753"/>
            </a:solidFill>
            <a:ln>
              <a:solidFill>
                <a:srgbClr val="44A753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36%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63B3-4F5D-AD8F-3903A8A053C3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37%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63B3-4F5D-AD8F-3903A8A053C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Sheet1!$C$2:$C$3</c:f>
              <c:numCache>
                <c:formatCode>General</c:formatCode>
                <c:ptCount val="2"/>
                <c:pt idx="0">
                  <c:v>2023</c:v>
                </c:pt>
                <c:pt idx="1">
                  <c:v>2021</c:v>
                </c:pt>
              </c:numCache>
            </c:numRef>
          </c:cat>
          <c:val>
            <c:numRef>
              <c:f>Sheet1!$F$2:$F$3</c:f>
              <c:numCache>
                <c:formatCode>General</c:formatCode>
                <c:ptCount val="2"/>
                <c:pt idx="0">
                  <c:v>0.36</c:v>
                </c:pt>
                <c:pt idx="1">
                  <c:v>0.37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3B3-4F5D-AD8F-3903A8A053C3}"/>
            </c:ext>
          </c:extLst>
        </c:ser>
        <c:ser>
          <c:idx val="3"/>
          <c:order val="3"/>
          <c:tx>
            <c:strRef>
              <c:f>Sheet1!$G$1</c:f>
              <c:strCache>
                <c:ptCount val="1"/>
                <c:pt idx="0">
                  <c:v>Jonkin verran samaa mieltä</c:v>
                </c:pt>
              </c:strCache>
            </c:strRef>
          </c:tx>
          <c:spPr>
            <a:solidFill>
              <a:srgbClr val="C08A02"/>
            </a:solidFill>
            <a:ln>
              <a:solidFill>
                <a:srgbClr val="C08A02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63B3-4F5D-AD8F-3903A8A053C3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24%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63B3-4F5D-AD8F-3903A8A053C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Sheet1!$C$2:$C$3</c:f>
              <c:numCache>
                <c:formatCode>General</c:formatCode>
                <c:ptCount val="2"/>
                <c:pt idx="0">
                  <c:v>2023</c:v>
                </c:pt>
                <c:pt idx="1">
                  <c:v>2021</c:v>
                </c:pt>
              </c:numCache>
            </c:numRef>
          </c:cat>
          <c:val>
            <c:numRef>
              <c:f>Sheet1!$G$2:$G$3</c:f>
              <c:numCache>
                <c:formatCode>General</c:formatCode>
                <c:ptCount val="2"/>
                <c:pt idx="0">
                  <c:v>0.26</c:v>
                </c:pt>
                <c:pt idx="1">
                  <c:v>0.24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63B3-4F5D-AD8F-3903A8A053C3}"/>
            </c:ext>
          </c:extLst>
        </c:ser>
        <c:ser>
          <c:idx val="4"/>
          <c:order val="4"/>
          <c:tx>
            <c:strRef>
              <c:f>Sheet1!$H$1</c:f>
              <c:strCache>
                <c:ptCount val="1"/>
                <c:pt idx="0">
                  <c:v>Täysin samaa mieltä</c:v>
                </c:pt>
              </c:strCache>
            </c:strRef>
          </c:tx>
          <c:spPr>
            <a:solidFill>
              <a:srgbClr val="22A1B4"/>
            </a:solidFill>
            <a:ln>
              <a:solidFill>
                <a:srgbClr val="22A1B4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35%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63B3-4F5D-AD8F-3903A8A053C3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37%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63B3-4F5D-AD8F-3903A8A053C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Sheet1!$C$2:$C$3</c:f>
              <c:numCache>
                <c:formatCode>General</c:formatCode>
                <c:ptCount val="2"/>
                <c:pt idx="0">
                  <c:v>2023</c:v>
                </c:pt>
                <c:pt idx="1">
                  <c:v>2021</c:v>
                </c:pt>
              </c:numCache>
            </c:numRef>
          </c:cat>
          <c:val>
            <c:numRef>
              <c:f>Sheet1!$H$2:$H$3</c:f>
              <c:numCache>
                <c:formatCode>General</c:formatCode>
                <c:ptCount val="2"/>
                <c:pt idx="0">
                  <c:v>0.35</c:v>
                </c:pt>
                <c:pt idx="1">
                  <c:v>0.37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63B3-4F5D-AD8F-3903A8A053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86255232"/>
        <c:axId val="186256768"/>
      </c:barChart>
      <c:catAx>
        <c:axId val="186255232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4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186256768"/>
        <c:crosses val="autoZero"/>
        <c:auto val="0"/>
        <c:lblAlgn val="ctr"/>
        <c:lblOffset val="100"/>
        <c:noMultiLvlLbl val="0"/>
      </c:catAx>
      <c:valAx>
        <c:axId val="186256768"/>
        <c:scaling>
          <c:orientation val="minMax"/>
          <c:max val="1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4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186255232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400" smtId="4294967295">
              <a:solidFill>
                <a:srgbClr val="333333"/>
              </a:solidFill>
              <a:latin typeface="Arial" pitchFamily="34" charset="0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fi-FI"/>
              <a:t>Vesijohtoveden tuoksu on neutraali</a:t>
            </a:r>
          </a:p>
        </c:rich>
      </c:tx>
      <c:overlay val="0"/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Ei vastaa kokemustani koskaan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1"/>
              <c:layout>
                <c:manualLayout>
                  <c:x val="1.3207547169811304E-2"/>
                  <c:y val="-2.75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9EFB-4012-B8DD-0C6EFAF2BBF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Sheet1!$C$2:$C$3</c:f>
              <c:numCache>
                <c:formatCode>General</c:formatCode>
                <c:ptCount val="2"/>
                <c:pt idx="0">
                  <c:v>2023</c:v>
                </c:pt>
                <c:pt idx="1">
                  <c:v>2021</c:v>
                </c:pt>
              </c:numCache>
            </c:numRef>
          </c:cat>
          <c:val>
            <c:numRef>
              <c:f>Sheet1!$D$2:$D$3</c:f>
              <c:numCache>
                <c:formatCode>General</c:formatCode>
                <c:ptCount val="2"/>
                <c:pt idx="0">
                  <c:v>0</c:v>
                </c:pt>
                <c:pt idx="1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EFB-4012-B8DD-0C6EFAF2BBF0}"/>
            </c:ext>
          </c:extLst>
        </c:ser>
        <c:ser>
          <c:idx val="1"/>
          <c:order val="1"/>
          <c:tx>
            <c:strRef>
              <c:f>Sheet1!$E$1</c:f>
              <c:strCache>
                <c:ptCount val="1"/>
                <c:pt idx="0">
                  <c:v>Joskus, mutta poikkeamia on usein</c:v>
                </c:pt>
              </c:strCache>
            </c:strRef>
          </c:tx>
          <c:spPr>
            <a:solidFill>
              <a:srgbClr val="F26923"/>
            </a:solidFill>
            <a:ln>
              <a:solidFill>
                <a:srgbClr val="F26923"/>
              </a:solidFill>
            </a:ln>
          </c:spPr>
          <c:invertIfNegative val="0"/>
          <c:dLbls>
            <c:dLbl>
              <c:idx val="1"/>
              <c:layout>
                <c:manualLayout>
                  <c:x val="5.6603773584905656E-3"/>
                  <c:y val="4.0000196850393702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9EFB-4012-B8DD-0C6EFAF2BBF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Sheet1!$C$2:$C$3</c:f>
              <c:numCache>
                <c:formatCode>General</c:formatCode>
                <c:ptCount val="2"/>
                <c:pt idx="0">
                  <c:v>2023</c:v>
                </c:pt>
                <c:pt idx="1">
                  <c:v>2021</c:v>
                </c:pt>
              </c:numCache>
            </c:numRef>
          </c:cat>
          <c:val>
            <c:numRef>
              <c:f>Sheet1!$E$2:$E$3</c:f>
              <c:numCache>
                <c:formatCode>General</c:formatCode>
                <c:ptCount val="2"/>
                <c:pt idx="0">
                  <c:v>0</c:v>
                </c:pt>
                <c:pt idx="1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EFB-4012-B8DD-0C6EFAF2BBF0}"/>
            </c:ext>
          </c:extLst>
        </c:ser>
        <c:ser>
          <c:idx val="2"/>
          <c:order val="2"/>
          <c:tx>
            <c:strRef>
              <c:f>Sheet1!$F$1</c:f>
              <c:strCache>
                <c:ptCount val="1"/>
                <c:pt idx="0">
                  <c:v>Yleensä, mutta poikkeamia on muutaman kerran vuodessa</c:v>
                </c:pt>
              </c:strCache>
            </c:strRef>
          </c:tx>
          <c:spPr>
            <a:solidFill>
              <a:srgbClr val="44A753"/>
            </a:solidFill>
            <a:ln>
              <a:solidFill>
                <a:srgbClr val="44A753"/>
              </a:solidFill>
            </a:ln>
          </c:spPr>
          <c:invertIfNegative val="0"/>
          <c:dLbls>
            <c:dLbl>
              <c:idx val="0"/>
              <c:layout>
                <c:manualLayout>
                  <c:x val="1.6981132075471698E-2"/>
                  <c:y val="1.0000196850393701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9EFB-4012-B8DD-0C6EFAF2BBF0}"/>
                </c:ext>
              </c:extLst>
            </c:dLbl>
            <c:dLbl>
              <c:idx val="1"/>
              <c:layout>
                <c:manualLayout>
                  <c:x val="2.8302629624127173E-3"/>
                  <c:y val="1.3751082677165355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4.1745208735700479E-2"/>
                      <c:h val="5.0999999999999997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5-9EFB-4012-B8DD-0C6EFAF2BBF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Sheet1!$C$2:$C$3</c:f>
              <c:numCache>
                <c:formatCode>General</c:formatCode>
                <c:ptCount val="2"/>
                <c:pt idx="0">
                  <c:v>2023</c:v>
                </c:pt>
                <c:pt idx="1">
                  <c:v>2021</c:v>
                </c:pt>
              </c:numCache>
            </c:numRef>
          </c:cat>
          <c:val>
            <c:numRef>
              <c:f>Sheet1!$F$2:$F$3</c:f>
              <c:numCache>
                <c:formatCode>General</c:formatCode>
                <c:ptCount val="2"/>
                <c:pt idx="0">
                  <c:v>0.03</c:v>
                </c:pt>
                <c:pt idx="1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EFB-4012-B8DD-0C6EFAF2BBF0}"/>
            </c:ext>
          </c:extLst>
        </c:ser>
        <c:ser>
          <c:idx val="3"/>
          <c:order val="3"/>
          <c:tx>
            <c:strRef>
              <c:f>Sheet1!$G$1</c:f>
              <c:strCache>
                <c:ptCount val="1"/>
                <c:pt idx="0">
                  <c:v>Lähes aina, mutta poikkeamia on ehkä kerran vuodessa</c:v>
                </c:pt>
              </c:strCache>
            </c:strRef>
          </c:tx>
          <c:spPr>
            <a:solidFill>
              <a:srgbClr val="C08A02"/>
            </a:solidFill>
            <a:ln>
              <a:solidFill>
                <a:srgbClr val="C08A02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9EFB-4012-B8DD-0C6EFAF2BBF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9EFB-4012-B8DD-0C6EFAF2BBF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Sheet1!$C$2:$C$3</c:f>
              <c:numCache>
                <c:formatCode>General</c:formatCode>
                <c:ptCount val="2"/>
                <c:pt idx="0">
                  <c:v>2023</c:v>
                </c:pt>
                <c:pt idx="1">
                  <c:v>2021</c:v>
                </c:pt>
              </c:numCache>
            </c:numRef>
          </c:cat>
          <c:val>
            <c:numRef>
              <c:f>Sheet1!$G$2:$G$3</c:f>
              <c:numCache>
                <c:formatCode>General</c:formatCode>
                <c:ptCount val="2"/>
                <c:pt idx="0">
                  <c:v>0.14000000000000001</c:v>
                </c:pt>
                <c:pt idx="1">
                  <c:v>0.15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9EFB-4012-B8DD-0C6EFAF2BBF0}"/>
            </c:ext>
          </c:extLst>
        </c:ser>
        <c:ser>
          <c:idx val="4"/>
          <c:order val="4"/>
          <c:tx>
            <c:strRef>
              <c:f>Sheet1!$H$1</c:f>
              <c:strCache>
                <c:ptCount val="1"/>
                <c:pt idx="0">
                  <c:v>Vastaa kokemustani aina</c:v>
                </c:pt>
              </c:strCache>
            </c:strRef>
          </c:tx>
          <c:spPr>
            <a:solidFill>
              <a:srgbClr val="22A1B4"/>
            </a:solidFill>
            <a:ln>
              <a:solidFill>
                <a:srgbClr val="22A1B4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83%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9EFB-4012-B8DD-0C6EFAF2BBF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82%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9EFB-4012-B8DD-0C6EFAF2BBF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Sheet1!$C$2:$C$3</c:f>
              <c:numCache>
                <c:formatCode>General</c:formatCode>
                <c:ptCount val="2"/>
                <c:pt idx="0">
                  <c:v>2023</c:v>
                </c:pt>
                <c:pt idx="1">
                  <c:v>2021</c:v>
                </c:pt>
              </c:numCache>
            </c:numRef>
          </c:cat>
          <c:val>
            <c:numRef>
              <c:f>Sheet1!$H$2:$H$3</c:f>
              <c:numCache>
                <c:formatCode>General</c:formatCode>
                <c:ptCount val="2"/>
                <c:pt idx="0">
                  <c:v>0.83</c:v>
                </c:pt>
                <c:pt idx="1">
                  <c:v>0.82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9EFB-4012-B8DD-0C6EFAF2BB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0514944"/>
        <c:axId val="130516480"/>
      </c:barChart>
      <c:catAx>
        <c:axId val="130514944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4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130516480"/>
        <c:crosses val="autoZero"/>
        <c:auto val="0"/>
        <c:lblAlgn val="ctr"/>
        <c:lblOffset val="100"/>
        <c:noMultiLvlLbl val="0"/>
      </c:catAx>
      <c:valAx>
        <c:axId val="130516480"/>
        <c:scaling>
          <c:orientation val="minMax"/>
          <c:max val="1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4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130514944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400" smtId="4294967295">
              <a:solidFill>
                <a:srgbClr val="333333"/>
              </a:solidFill>
              <a:latin typeface="Arial" pitchFamily="34" charset="0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fi-FI"/>
              <a:t>Työtilaukset hoidetaan kohtuullisessa ajassa</a:t>
            </a:r>
          </a:p>
        </c:rich>
      </c:tx>
      <c:overlay val="0"/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Täysin eri mieltä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layout>
                <c:manualLayout>
                  <c:x val="1.3207547169811304E-2"/>
                  <c:y val="-4.4999999999999957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A14B-4096-A972-EC00CC29466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Sheet1!$C$2:$C$3</c:f>
              <c:numCache>
                <c:formatCode>General</c:formatCode>
                <c:ptCount val="2"/>
                <c:pt idx="0">
                  <c:v>2023</c:v>
                </c:pt>
                <c:pt idx="1">
                  <c:v>2021</c:v>
                </c:pt>
              </c:numCache>
            </c:numRef>
          </c:cat>
          <c:val>
            <c:numRef>
              <c:f>Sheet1!$D$2:$D$3</c:f>
              <c:numCache>
                <c:formatCode>General</c:formatCode>
                <c:ptCount val="2"/>
                <c:pt idx="0">
                  <c:v>0.01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14B-4096-A972-EC00CC294667}"/>
            </c:ext>
          </c:extLst>
        </c:ser>
        <c:ser>
          <c:idx val="1"/>
          <c:order val="1"/>
          <c:tx>
            <c:strRef>
              <c:f>Sheet1!$E$1</c:f>
              <c:strCache>
                <c:ptCount val="1"/>
                <c:pt idx="0">
                  <c:v>Jonkin verran eri mieltä</c:v>
                </c:pt>
              </c:strCache>
            </c:strRef>
          </c:tx>
          <c:spPr>
            <a:solidFill>
              <a:srgbClr val="F26923"/>
            </a:solidFill>
            <a:ln>
              <a:solidFill>
                <a:srgbClr val="F26923"/>
              </a:solidFill>
            </a:ln>
          </c:spPr>
          <c:invertIfNegative val="0"/>
          <c:dLbls>
            <c:dLbl>
              <c:idx val="0"/>
              <c:layout>
                <c:manualLayout>
                  <c:x val="1.1320754716981114E-2"/>
                  <c:y val="2.2500000000000044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A14B-4096-A972-EC00CC294667}"/>
                </c:ext>
              </c:extLst>
            </c:dLbl>
            <c:dLbl>
              <c:idx val="1"/>
              <c:layout>
                <c:manualLayout>
                  <c:x val="1.6981132075471698E-2"/>
                  <c:y val="-5.0000000000000001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A14B-4096-A972-EC00CC29466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Sheet1!$C$2:$C$3</c:f>
              <c:numCache>
                <c:formatCode>General</c:formatCode>
                <c:ptCount val="2"/>
                <c:pt idx="0">
                  <c:v>2023</c:v>
                </c:pt>
                <c:pt idx="1">
                  <c:v>2021</c:v>
                </c:pt>
              </c:numCache>
            </c:numRef>
          </c:cat>
          <c:val>
            <c:numRef>
              <c:f>Sheet1!$E$2:$E$3</c:f>
              <c:numCache>
                <c:formatCode>General</c:formatCode>
                <c:ptCount val="2"/>
                <c:pt idx="0">
                  <c:v>0.02</c:v>
                </c:pt>
                <c:pt idx="1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14B-4096-A972-EC00CC294667}"/>
            </c:ext>
          </c:extLst>
        </c:ser>
        <c:ser>
          <c:idx val="2"/>
          <c:order val="2"/>
          <c:tx>
            <c:strRef>
              <c:f>Sheet1!$F$1</c:f>
              <c:strCache>
                <c:ptCount val="1"/>
                <c:pt idx="0">
                  <c:v>Ei samaa eikä eri mieltä</c:v>
                </c:pt>
              </c:strCache>
            </c:strRef>
          </c:tx>
          <c:spPr>
            <a:solidFill>
              <a:srgbClr val="44A753"/>
            </a:solidFill>
            <a:ln>
              <a:solidFill>
                <a:srgbClr val="44A753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47%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A14B-4096-A972-EC00CC29466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50%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A14B-4096-A972-EC00CC29466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Sheet1!$C$2:$C$3</c:f>
              <c:numCache>
                <c:formatCode>General</c:formatCode>
                <c:ptCount val="2"/>
                <c:pt idx="0">
                  <c:v>2023</c:v>
                </c:pt>
                <c:pt idx="1">
                  <c:v>2021</c:v>
                </c:pt>
              </c:numCache>
            </c:numRef>
          </c:cat>
          <c:val>
            <c:numRef>
              <c:f>Sheet1!$F$2:$F$3</c:f>
              <c:numCache>
                <c:formatCode>General</c:formatCode>
                <c:ptCount val="2"/>
                <c:pt idx="0">
                  <c:v>0.47</c:v>
                </c:pt>
                <c:pt idx="1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14B-4096-A972-EC00CC294667}"/>
            </c:ext>
          </c:extLst>
        </c:ser>
        <c:ser>
          <c:idx val="3"/>
          <c:order val="3"/>
          <c:tx>
            <c:strRef>
              <c:f>Sheet1!$G$1</c:f>
              <c:strCache>
                <c:ptCount val="1"/>
                <c:pt idx="0">
                  <c:v>Jonkin verran samaa mieltä</c:v>
                </c:pt>
              </c:strCache>
            </c:strRef>
          </c:tx>
          <c:spPr>
            <a:solidFill>
              <a:srgbClr val="C08A02"/>
            </a:solidFill>
            <a:ln>
              <a:solidFill>
                <a:srgbClr val="C08A02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18%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A14B-4096-A972-EC00CC29466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17%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A14B-4096-A972-EC00CC29466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Sheet1!$C$2:$C$3</c:f>
              <c:numCache>
                <c:formatCode>General</c:formatCode>
                <c:ptCount val="2"/>
                <c:pt idx="0">
                  <c:v>2023</c:v>
                </c:pt>
                <c:pt idx="1">
                  <c:v>2021</c:v>
                </c:pt>
              </c:numCache>
            </c:numRef>
          </c:cat>
          <c:val>
            <c:numRef>
              <c:f>Sheet1!$G$2:$G$3</c:f>
              <c:numCache>
                <c:formatCode>General</c:formatCode>
                <c:ptCount val="2"/>
                <c:pt idx="0">
                  <c:v>0.18</c:v>
                </c:pt>
                <c:pt idx="1">
                  <c:v>0.17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14B-4096-A972-EC00CC294667}"/>
            </c:ext>
          </c:extLst>
        </c:ser>
        <c:ser>
          <c:idx val="4"/>
          <c:order val="4"/>
          <c:tx>
            <c:strRef>
              <c:f>Sheet1!$H$1</c:f>
              <c:strCache>
                <c:ptCount val="1"/>
                <c:pt idx="0">
                  <c:v>Täysin samaa mieltä</c:v>
                </c:pt>
              </c:strCache>
            </c:strRef>
          </c:tx>
          <c:spPr>
            <a:solidFill>
              <a:srgbClr val="22A1B4"/>
            </a:solidFill>
            <a:ln>
              <a:solidFill>
                <a:srgbClr val="22A1B4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32%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A14B-4096-A972-EC00CC29466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30%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A14B-4096-A972-EC00CC29466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Sheet1!$C$2:$C$3</c:f>
              <c:numCache>
                <c:formatCode>General</c:formatCode>
                <c:ptCount val="2"/>
                <c:pt idx="0">
                  <c:v>2023</c:v>
                </c:pt>
                <c:pt idx="1">
                  <c:v>2021</c:v>
                </c:pt>
              </c:numCache>
            </c:numRef>
          </c:cat>
          <c:val>
            <c:numRef>
              <c:f>Sheet1!$H$2:$H$3</c:f>
              <c:numCache>
                <c:formatCode>General</c:formatCode>
                <c:ptCount val="2"/>
                <c:pt idx="0">
                  <c:v>0.32</c:v>
                </c:pt>
                <c:pt idx="1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A14B-4096-A972-EC00CC2946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86768768"/>
        <c:axId val="186410112"/>
      </c:barChart>
      <c:catAx>
        <c:axId val="186768768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4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186410112"/>
        <c:crosses val="autoZero"/>
        <c:auto val="0"/>
        <c:lblAlgn val="ctr"/>
        <c:lblOffset val="100"/>
        <c:noMultiLvlLbl val="0"/>
      </c:catAx>
      <c:valAx>
        <c:axId val="186410112"/>
        <c:scaling>
          <c:orientation val="minMax"/>
          <c:max val="1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4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186768768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400" smtId="4294967295">
              <a:solidFill>
                <a:srgbClr val="333333"/>
              </a:solidFill>
              <a:latin typeface="Arial" pitchFamily="34" charset="0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fi-FI"/>
              <a:t>On hyvä, että asiointi siirtyy entistä enemmän verkkoon</a:t>
            </a:r>
          </a:p>
        </c:rich>
      </c:tx>
      <c:overlay val="0"/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Täysin eri mieltä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layout>
                <c:manualLayout>
                  <c:x val="9.433962264150943E-3"/>
                  <c:y val="5.0000000000000001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670B-4878-8A5D-19C839F8CEAB}"/>
                </c:ext>
              </c:extLst>
            </c:dLbl>
            <c:dLbl>
              <c:idx val="1"/>
              <c:layout>
                <c:manualLayout>
                  <c:x val="1.3207547169811321E-2"/>
                  <c:y val="-7.4999999999999997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670B-4878-8A5D-19C839F8CEA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Sheet1!$C$2:$C$3</c:f>
              <c:numCache>
                <c:formatCode>General</c:formatCode>
                <c:ptCount val="2"/>
                <c:pt idx="0">
                  <c:v>2023</c:v>
                </c:pt>
                <c:pt idx="1">
                  <c:v>2021</c:v>
                </c:pt>
              </c:numCache>
            </c:numRef>
          </c:cat>
          <c:val>
            <c:numRef>
              <c:f>Sheet1!$D$2:$D$3</c:f>
              <c:numCache>
                <c:formatCode>General</c:formatCode>
                <c:ptCount val="2"/>
                <c:pt idx="0">
                  <c:v>0.02</c:v>
                </c:pt>
                <c:pt idx="1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70B-4878-8A5D-19C839F8CEAB}"/>
            </c:ext>
          </c:extLst>
        </c:ser>
        <c:ser>
          <c:idx val="1"/>
          <c:order val="1"/>
          <c:tx>
            <c:strRef>
              <c:f>Sheet1!$E$1</c:f>
              <c:strCache>
                <c:ptCount val="1"/>
                <c:pt idx="0">
                  <c:v>Jonkin verran eri mieltä</c:v>
                </c:pt>
              </c:strCache>
            </c:strRef>
          </c:tx>
          <c:spPr>
            <a:solidFill>
              <a:srgbClr val="F26923"/>
            </a:solidFill>
            <a:ln>
              <a:solidFill>
                <a:srgbClr val="F26923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670B-4878-8A5D-19C839F8CEAB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670B-4878-8A5D-19C839F8CEA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Sheet1!$C$2:$C$3</c:f>
              <c:numCache>
                <c:formatCode>General</c:formatCode>
                <c:ptCount val="2"/>
                <c:pt idx="0">
                  <c:v>2023</c:v>
                </c:pt>
                <c:pt idx="1">
                  <c:v>2021</c:v>
                </c:pt>
              </c:numCache>
            </c:numRef>
          </c:cat>
          <c:val>
            <c:numRef>
              <c:f>Sheet1!$E$2:$E$3</c:f>
              <c:numCache>
                <c:formatCode>General</c:formatCode>
                <c:ptCount val="2"/>
                <c:pt idx="0">
                  <c:v>0.16</c:v>
                </c:pt>
                <c:pt idx="1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70B-4878-8A5D-19C839F8CEAB}"/>
            </c:ext>
          </c:extLst>
        </c:ser>
        <c:ser>
          <c:idx val="2"/>
          <c:order val="2"/>
          <c:tx>
            <c:strRef>
              <c:f>Sheet1!$F$1</c:f>
              <c:strCache>
                <c:ptCount val="1"/>
                <c:pt idx="0">
                  <c:v>Ei samaa eikä eri mieltä</c:v>
                </c:pt>
              </c:strCache>
            </c:strRef>
          </c:tx>
          <c:spPr>
            <a:solidFill>
              <a:srgbClr val="44A753"/>
            </a:solidFill>
            <a:ln>
              <a:solidFill>
                <a:srgbClr val="44A753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670B-4878-8A5D-19C839F8CEAB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670B-4878-8A5D-19C839F8CEA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Sheet1!$C$2:$C$3</c:f>
              <c:numCache>
                <c:formatCode>General</c:formatCode>
                <c:ptCount val="2"/>
                <c:pt idx="0">
                  <c:v>2023</c:v>
                </c:pt>
                <c:pt idx="1">
                  <c:v>2021</c:v>
                </c:pt>
              </c:numCache>
            </c:numRef>
          </c:cat>
          <c:val>
            <c:numRef>
              <c:f>Sheet1!$F$2:$F$3</c:f>
              <c:numCache>
                <c:formatCode>General</c:formatCode>
                <c:ptCount val="2"/>
                <c:pt idx="0">
                  <c:v>0.13</c:v>
                </c:pt>
                <c:pt idx="1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70B-4878-8A5D-19C839F8CEAB}"/>
            </c:ext>
          </c:extLst>
        </c:ser>
        <c:ser>
          <c:idx val="3"/>
          <c:order val="3"/>
          <c:tx>
            <c:strRef>
              <c:f>Sheet1!$G$1</c:f>
              <c:strCache>
                <c:ptCount val="1"/>
                <c:pt idx="0">
                  <c:v>Jonkin verran samaa mieltä</c:v>
                </c:pt>
              </c:strCache>
            </c:strRef>
          </c:tx>
          <c:spPr>
            <a:solidFill>
              <a:srgbClr val="C08A02"/>
            </a:solidFill>
            <a:ln>
              <a:solidFill>
                <a:srgbClr val="C08A02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33%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670B-4878-8A5D-19C839F8CEAB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37%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670B-4878-8A5D-19C839F8CEA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Sheet1!$C$2:$C$3</c:f>
              <c:numCache>
                <c:formatCode>General</c:formatCode>
                <c:ptCount val="2"/>
                <c:pt idx="0">
                  <c:v>2023</c:v>
                </c:pt>
                <c:pt idx="1">
                  <c:v>2021</c:v>
                </c:pt>
              </c:numCache>
            </c:numRef>
          </c:cat>
          <c:val>
            <c:numRef>
              <c:f>Sheet1!$G$2:$G$3</c:f>
              <c:numCache>
                <c:formatCode>General</c:formatCode>
                <c:ptCount val="2"/>
                <c:pt idx="0">
                  <c:v>0.33</c:v>
                </c:pt>
                <c:pt idx="1">
                  <c:v>0.37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670B-4878-8A5D-19C839F8CEAB}"/>
            </c:ext>
          </c:extLst>
        </c:ser>
        <c:ser>
          <c:idx val="4"/>
          <c:order val="4"/>
          <c:tx>
            <c:strRef>
              <c:f>Sheet1!$H$1</c:f>
              <c:strCache>
                <c:ptCount val="1"/>
                <c:pt idx="0">
                  <c:v>Täysin samaa mieltä</c:v>
                </c:pt>
              </c:strCache>
            </c:strRef>
          </c:tx>
          <c:spPr>
            <a:solidFill>
              <a:srgbClr val="22A1B4"/>
            </a:solidFill>
            <a:ln>
              <a:solidFill>
                <a:srgbClr val="22A1B4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36%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670B-4878-8A5D-19C839F8CEAB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38%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670B-4878-8A5D-19C839F8CEA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Sheet1!$C$2:$C$3</c:f>
              <c:numCache>
                <c:formatCode>General</c:formatCode>
                <c:ptCount val="2"/>
                <c:pt idx="0">
                  <c:v>2023</c:v>
                </c:pt>
                <c:pt idx="1">
                  <c:v>2021</c:v>
                </c:pt>
              </c:numCache>
            </c:numRef>
          </c:cat>
          <c:val>
            <c:numRef>
              <c:f>Sheet1!$H$2:$H$3</c:f>
              <c:numCache>
                <c:formatCode>General</c:formatCode>
                <c:ptCount val="2"/>
                <c:pt idx="0">
                  <c:v>0.36</c:v>
                </c:pt>
                <c:pt idx="1">
                  <c:v>0.38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670B-4878-8A5D-19C839F8CE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86496512"/>
        <c:axId val="186498048"/>
      </c:barChart>
      <c:catAx>
        <c:axId val="186496512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4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186498048"/>
        <c:crosses val="autoZero"/>
        <c:auto val="0"/>
        <c:lblAlgn val="ctr"/>
        <c:lblOffset val="100"/>
        <c:noMultiLvlLbl val="0"/>
      </c:catAx>
      <c:valAx>
        <c:axId val="186498048"/>
        <c:scaling>
          <c:orientation val="minMax"/>
          <c:max val="1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4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186496512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400" smtId="4294967295">
              <a:solidFill>
                <a:srgbClr val="333333"/>
              </a:solidFill>
              <a:latin typeface="Arial" pitchFamily="34" charset="0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Arvostelijat</c:v>
                </c:pt>
              </c:strCache>
            </c:strRef>
          </c:tx>
          <c:spPr>
            <a:solidFill>
              <a:srgbClr val="D93A2B"/>
            </a:solidFill>
            <a:ln>
              <a:solidFill>
                <a:srgbClr val="D93A2B"/>
              </a:solidFill>
            </a:ln>
          </c:spPr>
          <c:invertIfNegative val="0"/>
          <c:dLbls>
            <c:dLbl>
              <c:idx val="0"/>
              <c:layout>
                <c:manualLayout>
                  <c:x val="2.6415094339622643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4%
n = 22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97DA-4203-BA91-5E653DFFDB1C}"/>
                </c:ext>
              </c:extLst>
            </c:dLbl>
            <c:dLbl>
              <c:idx val="1"/>
              <c:layout>
                <c:manualLayout>
                  <c:x val="2.6415094339622643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4%
n = 19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97DA-4203-BA91-5E653DFFDB1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Sheet1!$C$2:$C$5</c:f>
              <c:numCache>
                <c:formatCode>General</c:formatCode>
                <c:ptCount val="4"/>
                <c:pt idx="0">
                  <c:v>2023</c:v>
                </c:pt>
                <c:pt idx="1">
                  <c:v>2021</c:v>
                </c:pt>
                <c:pt idx="2">
                  <c:v>65</c:v>
                </c:pt>
                <c:pt idx="3">
                  <c:v>67</c:v>
                </c:pt>
              </c:numCache>
            </c:numRef>
          </c:cat>
          <c:val>
            <c:numRef>
              <c:f>Sheet1!$D$2:$D$3</c:f>
              <c:numCache>
                <c:formatCode>General</c:formatCode>
                <c:ptCount val="2"/>
                <c:pt idx="0">
                  <c:v>0.04</c:v>
                </c:pt>
                <c:pt idx="1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7DA-4203-BA91-5E653DFFDB1C}"/>
            </c:ext>
          </c:extLst>
        </c:ser>
        <c:ser>
          <c:idx val="1"/>
          <c:order val="1"/>
          <c:tx>
            <c:strRef>
              <c:f>Sheet1!$E$1</c:f>
              <c:strCache>
                <c:ptCount val="1"/>
                <c:pt idx="0">
                  <c:v>Passiiviset</c:v>
                </c:pt>
              </c:strCache>
            </c:strRef>
          </c:tx>
          <c:spPr>
            <a:solidFill>
              <a:srgbClr val="FDC22E"/>
            </a:solidFill>
            <a:ln>
              <a:solidFill>
                <a:srgbClr val="FDC22E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26%
n = 132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97DA-4203-BA91-5E653DFFDB1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25%
n = 137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97DA-4203-BA91-5E653DFFDB1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Sheet1!$C$2:$C$5</c:f>
              <c:numCache>
                <c:formatCode>General</c:formatCode>
                <c:ptCount val="4"/>
                <c:pt idx="0">
                  <c:v>2023</c:v>
                </c:pt>
                <c:pt idx="1">
                  <c:v>2021</c:v>
                </c:pt>
                <c:pt idx="2">
                  <c:v>65</c:v>
                </c:pt>
                <c:pt idx="3">
                  <c:v>67</c:v>
                </c:pt>
              </c:numCache>
            </c:numRef>
          </c:cat>
          <c:val>
            <c:numRef>
              <c:f>Sheet1!$E$2:$E$3</c:f>
              <c:numCache>
                <c:formatCode>General</c:formatCode>
                <c:ptCount val="2"/>
                <c:pt idx="0">
                  <c:v>0.26</c:v>
                </c:pt>
                <c:pt idx="1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7DA-4203-BA91-5E653DFFDB1C}"/>
            </c:ext>
          </c:extLst>
        </c:ser>
        <c:ser>
          <c:idx val="2"/>
          <c:order val="2"/>
          <c:tx>
            <c:strRef>
              <c:f>Sheet1!$F$1</c:f>
              <c:strCache>
                <c:ptCount val="1"/>
                <c:pt idx="0">
                  <c:v>Suosittelijat</c:v>
                </c:pt>
              </c:strCache>
            </c:strRef>
          </c:tx>
          <c:spPr>
            <a:solidFill>
              <a:srgbClr val="5ABC69"/>
            </a:solidFill>
            <a:ln>
              <a:solidFill>
                <a:srgbClr val="5ABC69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70%
n = 351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97DA-4203-BA91-5E653DFFDB1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71%
n = 381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97DA-4203-BA91-5E653DFFDB1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Sheet1!$C$2:$C$5</c:f>
              <c:numCache>
                <c:formatCode>General</c:formatCode>
                <c:ptCount val="4"/>
                <c:pt idx="0">
                  <c:v>2023</c:v>
                </c:pt>
                <c:pt idx="1">
                  <c:v>2021</c:v>
                </c:pt>
                <c:pt idx="2">
                  <c:v>65</c:v>
                </c:pt>
                <c:pt idx="3">
                  <c:v>67</c:v>
                </c:pt>
              </c:numCache>
            </c:numRef>
          </c:cat>
          <c:val>
            <c:numRef>
              <c:f>Sheet1!$F$2:$F$3</c:f>
              <c:numCache>
                <c:formatCode>General</c:formatCode>
                <c:ptCount val="2"/>
                <c:pt idx="0">
                  <c:v>0.7</c:v>
                </c:pt>
                <c:pt idx="1">
                  <c:v>0.71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7DA-4203-BA91-5E653DFFDB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86628736"/>
        <c:axId val="186643200"/>
      </c:barChart>
      <c:catAx>
        <c:axId val="186628736"/>
        <c:scaling>
          <c:orientation val="maxMin"/>
        </c:scaling>
        <c:delete val="1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fi-FI"/>
                  <a:t>NPS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low"/>
        <c:crossAx val="186643200"/>
        <c:crosses val="autoZero"/>
        <c:auto val="0"/>
        <c:lblAlgn val="ctr"/>
        <c:lblOffset val="100"/>
        <c:noMultiLvlLbl val="0"/>
      </c:catAx>
      <c:valAx>
        <c:axId val="186643200"/>
        <c:scaling>
          <c:orientation val="minMax"/>
          <c:max val="1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4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18662873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400" smtId="4294967295">
              <a:solidFill>
                <a:srgbClr val="333333"/>
              </a:solidFill>
              <a:latin typeface="Arial" pitchFamily="34" charset="0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fi-FI"/>
              <a:t>Vesijohtovesi on kirkasta</a:t>
            </a:r>
          </a:p>
        </c:rich>
      </c:tx>
      <c:overlay val="0"/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Ei vastaa kokemustani koskaan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layout>
                <c:manualLayout>
                  <c:x val="2.4528301886792454E-2"/>
                  <c:y val="-4.4999803149606298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8AF9-478E-9C70-D98E03B165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Sheet1!$C$2:$C$3</c:f>
              <c:numCache>
                <c:formatCode>General</c:formatCode>
                <c:ptCount val="2"/>
                <c:pt idx="0">
                  <c:v>2023</c:v>
                </c:pt>
                <c:pt idx="1">
                  <c:v>2021</c:v>
                </c:pt>
              </c:numCache>
            </c:numRef>
          </c:cat>
          <c:val>
            <c:numRef>
              <c:f>Sheet1!$D$2:$D$3</c:f>
              <c:numCache>
                <c:formatCode>General</c:formatCode>
                <c:ptCount val="2"/>
                <c:pt idx="0">
                  <c:v>0.01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AF9-478E-9C70-D98E03B165D1}"/>
            </c:ext>
          </c:extLst>
        </c:ser>
        <c:ser>
          <c:idx val="1"/>
          <c:order val="1"/>
          <c:tx>
            <c:strRef>
              <c:f>Sheet1!$E$1</c:f>
              <c:strCache>
                <c:ptCount val="1"/>
                <c:pt idx="0">
                  <c:v>Joskus, mutta poikkeamia on usein</c:v>
                </c:pt>
              </c:strCache>
            </c:strRef>
          </c:tx>
          <c:spPr>
            <a:solidFill>
              <a:srgbClr val="F26923"/>
            </a:solidFill>
            <a:ln>
              <a:solidFill>
                <a:srgbClr val="F26923"/>
              </a:solidFill>
            </a:ln>
          </c:spPr>
          <c:invertIfNegative val="0"/>
          <c:dLbls>
            <c:dLbl>
              <c:idx val="1"/>
              <c:layout>
                <c:manualLayout>
                  <c:x val="1.3207547169811321E-2"/>
                  <c:y val="-2.75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8AF9-478E-9C70-D98E03B165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Sheet1!$C$2:$C$3</c:f>
              <c:numCache>
                <c:formatCode>General</c:formatCode>
                <c:ptCount val="2"/>
                <c:pt idx="0">
                  <c:v>2023</c:v>
                </c:pt>
                <c:pt idx="1">
                  <c:v>2021</c:v>
                </c:pt>
              </c:numCache>
            </c:numRef>
          </c:cat>
          <c:val>
            <c:numRef>
              <c:f>Sheet1!$E$2:$E$3</c:f>
              <c:numCache>
                <c:formatCode>General</c:formatCode>
                <c:ptCount val="2"/>
                <c:pt idx="0">
                  <c:v>0</c:v>
                </c:pt>
                <c:pt idx="1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AF9-478E-9C70-D98E03B165D1}"/>
            </c:ext>
          </c:extLst>
        </c:ser>
        <c:ser>
          <c:idx val="2"/>
          <c:order val="2"/>
          <c:tx>
            <c:strRef>
              <c:f>Sheet1!$F$1</c:f>
              <c:strCache>
                <c:ptCount val="1"/>
                <c:pt idx="0">
                  <c:v>Yleensä, mutta poikkeamia on muutaman kerran vuodessa</c:v>
                </c:pt>
              </c:strCache>
            </c:strRef>
          </c:tx>
          <c:spPr>
            <a:solidFill>
              <a:srgbClr val="44A753"/>
            </a:solidFill>
            <a:ln>
              <a:solidFill>
                <a:srgbClr val="44A753"/>
              </a:solidFill>
            </a:ln>
          </c:spPr>
          <c:invertIfNegative val="0"/>
          <c:dLbls>
            <c:dLbl>
              <c:idx val="0"/>
              <c:layout>
                <c:manualLayout>
                  <c:x val="1.6981132075471698E-2"/>
                  <c:y val="1.2500196850393702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8AF9-478E-9C70-D98E03B165D1}"/>
                </c:ext>
              </c:extLst>
            </c:dLbl>
            <c:dLbl>
              <c:idx val="1"/>
              <c:layout>
                <c:manualLayout>
                  <c:x val="7.5471698113207548E-3"/>
                  <c:y val="3.00001968503937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8AF9-478E-9C70-D98E03B165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Sheet1!$C$2:$C$3</c:f>
              <c:numCache>
                <c:formatCode>General</c:formatCode>
                <c:ptCount val="2"/>
                <c:pt idx="0">
                  <c:v>2023</c:v>
                </c:pt>
                <c:pt idx="1">
                  <c:v>2021</c:v>
                </c:pt>
              </c:numCache>
            </c:numRef>
          </c:cat>
          <c:val>
            <c:numRef>
              <c:f>Sheet1!$F$2:$F$3</c:f>
              <c:numCache>
                <c:formatCode>General</c:formatCode>
                <c:ptCount val="2"/>
                <c:pt idx="0">
                  <c:v>0.01</c:v>
                </c:pt>
                <c:pt idx="1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AF9-478E-9C70-D98E03B165D1}"/>
            </c:ext>
          </c:extLst>
        </c:ser>
        <c:ser>
          <c:idx val="3"/>
          <c:order val="3"/>
          <c:tx>
            <c:strRef>
              <c:f>Sheet1!$G$1</c:f>
              <c:strCache>
                <c:ptCount val="1"/>
                <c:pt idx="0">
                  <c:v>Lähes aina, mutta poikkeamia on ehkä kerran vuodessa</c:v>
                </c:pt>
              </c:strCache>
            </c:strRef>
          </c:tx>
          <c:spPr>
            <a:solidFill>
              <a:srgbClr val="C08A02"/>
            </a:solidFill>
            <a:ln>
              <a:solidFill>
                <a:srgbClr val="C08A02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8AF9-478E-9C70-D98E03B165D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8AF9-478E-9C70-D98E03B165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Sheet1!$C$2:$C$3</c:f>
              <c:numCache>
                <c:formatCode>General</c:formatCode>
                <c:ptCount val="2"/>
                <c:pt idx="0">
                  <c:v>2023</c:v>
                </c:pt>
                <c:pt idx="1">
                  <c:v>2021</c:v>
                </c:pt>
              </c:numCache>
            </c:numRef>
          </c:cat>
          <c:val>
            <c:numRef>
              <c:f>Sheet1!$G$2:$G$3</c:f>
              <c:numCache>
                <c:formatCode>General</c:formatCode>
                <c:ptCount val="2"/>
                <c:pt idx="0">
                  <c:v>0.12</c:v>
                </c:pt>
                <c:pt idx="1">
                  <c:v>0.16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8AF9-478E-9C70-D98E03B165D1}"/>
            </c:ext>
          </c:extLst>
        </c:ser>
        <c:ser>
          <c:idx val="4"/>
          <c:order val="4"/>
          <c:tx>
            <c:strRef>
              <c:f>Sheet1!$H$1</c:f>
              <c:strCache>
                <c:ptCount val="1"/>
                <c:pt idx="0">
                  <c:v>Vastaa kokemustani aina</c:v>
                </c:pt>
              </c:strCache>
            </c:strRef>
          </c:tx>
          <c:spPr>
            <a:solidFill>
              <a:srgbClr val="22A1B4"/>
            </a:solidFill>
            <a:ln>
              <a:solidFill>
                <a:srgbClr val="22A1B4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86%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8AF9-478E-9C70-D98E03B165D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82%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8AF9-478E-9C70-D98E03B165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Sheet1!$C$2:$C$3</c:f>
              <c:numCache>
                <c:formatCode>General</c:formatCode>
                <c:ptCount val="2"/>
                <c:pt idx="0">
                  <c:v>2023</c:v>
                </c:pt>
                <c:pt idx="1">
                  <c:v>2021</c:v>
                </c:pt>
              </c:numCache>
            </c:numRef>
          </c:cat>
          <c:val>
            <c:numRef>
              <c:f>Sheet1!$H$2:$H$3</c:f>
              <c:numCache>
                <c:formatCode>General</c:formatCode>
                <c:ptCount val="2"/>
                <c:pt idx="0">
                  <c:v>0.86</c:v>
                </c:pt>
                <c:pt idx="1">
                  <c:v>0.82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8AF9-478E-9C70-D98E03B165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42989568"/>
        <c:axId val="142880768"/>
      </c:barChart>
      <c:catAx>
        <c:axId val="142989568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4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142880768"/>
        <c:crosses val="autoZero"/>
        <c:auto val="0"/>
        <c:lblAlgn val="ctr"/>
        <c:lblOffset val="100"/>
        <c:noMultiLvlLbl val="0"/>
      </c:catAx>
      <c:valAx>
        <c:axId val="142880768"/>
        <c:scaling>
          <c:orientation val="minMax"/>
          <c:max val="1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4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142989568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400" smtId="4294967295">
              <a:solidFill>
                <a:srgbClr val="333333"/>
              </a:solidFill>
              <a:latin typeface="Arial" pitchFamily="34" charset="0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fi-FI"/>
              <a:t>Vesijohtoveden paine on tarkoituksenmukainen</a:t>
            </a:r>
          </a:p>
        </c:rich>
      </c:tx>
      <c:overlay val="0"/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Ei vastaa kokemustani koskaan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layout>
                <c:manualLayout>
                  <c:x val="1.3207547169811304E-2"/>
                  <c:y val="-4.4999999999999998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B074-453A-A061-1063779D09FC}"/>
                </c:ext>
              </c:extLst>
            </c:dLbl>
            <c:dLbl>
              <c:idx val="1"/>
              <c:layout>
                <c:manualLayout>
                  <c:x val="2.4528301886792437E-2"/>
                  <c:y val="-2.75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B074-453A-A061-1063779D09F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Sheet1!$C$2:$C$3</c:f>
              <c:numCache>
                <c:formatCode>General</c:formatCode>
                <c:ptCount val="2"/>
                <c:pt idx="0">
                  <c:v>2023</c:v>
                </c:pt>
                <c:pt idx="1">
                  <c:v>2021</c:v>
                </c:pt>
              </c:numCache>
            </c:numRef>
          </c:cat>
          <c:val>
            <c:numRef>
              <c:f>Sheet1!$D$2:$D$3</c:f>
              <c:numCache>
                <c:formatCode>General</c:formatCode>
                <c:ptCount val="2"/>
                <c:pt idx="0">
                  <c:v>0.01</c:v>
                </c:pt>
                <c:pt idx="1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074-453A-A061-1063779D09FC}"/>
            </c:ext>
          </c:extLst>
        </c:ser>
        <c:ser>
          <c:idx val="1"/>
          <c:order val="1"/>
          <c:tx>
            <c:strRef>
              <c:f>Sheet1!$E$1</c:f>
              <c:strCache>
                <c:ptCount val="1"/>
                <c:pt idx="0">
                  <c:v>Joskus, mutta poikkeamia on usein</c:v>
                </c:pt>
              </c:strCache>
            </c:strRef>
          </c:tx>
          <c:spPr>
            <a:solidFill>
              <a:srgbClr val="F26923"/>
            </a:solidFill>
            <a:ln>
              <a:solidFill>
                <a:srgbClr val="F26923"/>
              </a:solidFill>
            </a:ln>
          </c:spPr>
          <c:invertIfNegative val="0"/>
          <c:dLbls>
            <c:dLbl>
              <c:idx val="0"/>
              <c:layout>
                <c:manualLayout>
                  <c:x val="1.1320754716981114E-2"/>
                  <c:y val="1.0000000000000023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B074-453A-A061-1063779D09FC}"/>
                </c:ext>
              </c:extLst>
            </c:dLbl>
            <c:dLbl>
              <c:idx val="1"/>
              <c:layout>
                <c:manualLayout>
                  <c:x val="1.1320754716981114E-2"/>
                  <c:y val="3.2500196850393702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B074-453A-A061-1063779D09F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Sheet1!$C$2:$C$3</c:f>
              <c:numCache>
                <c:formatCode>General</c:formatCode>
                <c:ptCount val="2"/>
                <c:pt idx="0">
                  <c:v>2023</c:v>
                </c:pt>
                <c:pt idx="1">
                  <c:v>2021</c:v>
                </c:pt>
              </c:numCache>
            </c:numRef>
          </c:cat>
          <c:val>
            <c:numRef>
              <c:f>Sheet1!$E$2:$E$3</c:f>
              <c:numCache>
                <c:formatCode>General</c:formatCode>
                <c:ptCount val="2"/>
                <c:pt idx="0">
                  <c:v>0.02</c:v>
                </c:pt>
                <c:pt idx="1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074-453A-A061-1063779D09FC}"/>
            </c:ext>
          </c:extLst>
        </c:ser>
        <c:ser>
          <c:idx val="2"/>
          <c:order val="2"/>
          <c:tx>
            <c:strRef>
              <c:f>Sheet1!$F$1</c:f>
              <c:strCache>
                <c:ptCount val="1"/>
                <c:pt idx="0">
                  <c:v>Yleensä, mutta poikkeamia on muutaman kerran vuodessa</c:v>
                </c:pt>
              </c:strCache>
            </c:strRef>
          </c:tx>
          <c:spPr>
            <a:solidFill>
              <a:srgbClr val="44A753"/>
            </a:solidFill>
            <a:ln>
              <a:solidFill>
                <a:srgbClr val="44A753"/>
              </a:solidFill>
            </a:ln>
          </c:spPr>
          <c:invertIfNegative val="0"/>
          <c:dLbls>
            <c:dLbl>
              <c:idx val="0"/>
              <c:layout>
                <c:manualLayout>
                  <c:x val="1.5094339622641527E-2"/>
                  <c:y val="2.5000000000000022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B074-453A-A061-1063779D09FC}"/>
                </c:ext>
              </c:extLst>
            </c:dLbl>
            <c:dLbl>
              <c:idx val="1"/>
              <c:layout>
                <c:manualLayout>
                  <c:x val="9.4339622641509257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B074-453A-A061-1063779D09F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Sheet1!$C$2:$C$3</c:f>
              <c:numCache>
                <c:formatCode>General</c:formatCode>
                <c:ptCount val="2"/>
                <c:pt idx="0">
                  <c:v>2023</c:v>
                </c:pt>
                <c:pt idx="1">
                  <c:v>2021</c:v>
                </c:pt>
              </c:numCache>
            </c:numRef>
          </c:cat>
          <c:val>
            <c:numRef>
              <c:f>Sheet1!$F$2:$F$3</c:f>
              <c:numCache>
                <c:formatCode>General</c:formatCode>
                <c:ptCount val="2"/>
                <c:pt idx="0">
                  <c:v>0.05</c:v>
                </c:pt>
                <c:pt idx="1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074-453A-A061-1063779D09FC}"/>
            </c:ext>
          </c:extLst>
        </c:ser>
        <c:ser>
          <c:idx val="3"/>
          <c:order val="3"/>
          <c:tx>
            <c:strRef>
              <c:f>Sheet1!$G$1</c:f>
              <c:strCache>
                <c:ptCount val="1"/>
                <c:pt idx="0">
                  <c:v>Lähes aina, mutta poikkeamia on ehkä kerran vuodessa</c:v>
                </c:pt>
              </c:strCache>
            </c:strRef>
          </c:tx>
          <c:spPr>
            <a:solidFill>
              <a:srgbClr val="C08A02"/>
            </a:solidFill>
            <a:ln>
              <a:solidFill>
                <a:srgbClr val="C08A02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B074-453A-A061-1063779D09F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17%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B074-453A-A061-1063779D09F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Sheet1!$C$2:$C$3</c:f>
              <c:numCache>
                <c:formatCode>General</c:formatCode>
                <c:ptCount val="2"/>
                <c:pt idx="0">
                  <c:v>2023</c:v>
                </c:pt>
                <c:pt idx="1">
                  <c:v>2021</c:v>
                </c:pt>
              </c:numCache>
            </c:numRef>
          </c:cat>
          <c:val>
            <c:numRef>
              <c:f>Sheet1!$G$2:$G$3</c:f>
              <c:numCache>
                <c:formatCode>General</c:formatCode>
                <c:ptCount val="2"/>
                <c:pt idx="0">
                  <c:v>0.13</c:v>
                </c:pt>
                <c:pt idx="1">
                  <c:v>0.17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B074-453A-A061-1063779D09FC}"/>
            </c:ext>
          </c:extLst>
        </c:ser>
        <c:ser>
          <c:idx val="4"/>
          <c:order val="4"/>
          <c:tx>
            <c:strRef>
              <c:f>Sheet1!$H$1</c:f>
              <c:strCache>
                <c:ptCount val="1"/>
                <c:pt idx="0">
                  <c:v>Vastaa kokemustani aina</c:v>
                </c:pt>
              </c:strCache>
            </c:strRef>
          </c:tx>
          <c:spPr>
            <a:solidFill>
              <a:srgbClr val="22A1B4"/>
            </a:solidFill>
            <a:ln>
              <a:solidFill>
                <a:srgbClr val="22A1B4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79%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B074-453A-A061-1063779D09F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74%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B074-453A-A061-1063779D09F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Sheet1!$C$2:$C$3</c:f>
              <c:numCache>
                <c:formatCode>General</c:formatCode>
                <c:ptCount val="2"/>
                <c:pt idx="0">
                  <c:v>2023</c:v>
                </c:pt>
                <c:pt idx="1">
                  <c:v>2021</c:v>
                </c:pt>
              </c:numCache>
            </c:numRef>
          </c:cat>
          <c:val>
            <c:numRef>
              <c:f>Sheet1!$H$2:$H$3</c:f>
              <c:numCache>
                <c:formatCode>General</c:formatCode>
                <c:ptCount val="2"/>
                <c:pt idx="0">
                  <c:v>0.79</c:v>
                </c:pt>
                <c:pt idx="1">
                  <c:v>0.74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B074-453A-A061-1063779D09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43059584"/>
        <c:axId val="143675776"/>
      </c:barChart>
      <c:catAx>
        <c:axId val="143059584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4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143675776"/>
        <c:crosses val="autoZero"/>
        <c:auto val="0"/>
        <c:lblAlgn val="ctr"/>
        <c:lblOffset val="100"/>
        <c:noMultiLvlLbl val="0"/>
      </c:catAx>
      <c:valAx>
        <c:axId val="143675776"/>
        <c:scaling>
          <c:orientation val="minMax"/>
          <c:max val="1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4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143059584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400" smtId="4294967295">
              <a:solidFill>
                <a:srgbClr val="333333"/>
              </a:solidFill>
              <a:latin typeface="Arial" pitchFamily="34" charset="0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7.9829194427619626E-2"/>
                  <c:y val="3.2500000000000001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11%</a:t>
                    </a:r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D7FE-4909-AD67-82E1204A0CC6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89%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D7FE-4909-AD67-82E1204A0CC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Kyllä</c:v>
                </c:pt>
                <c:pt idx="1">
                  <c:v>Ei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0.11</c:v>
                </c:pt>
                <c:pt idx="1">
                  <c:v>0.89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7FE-4909-AD67-82E1204A0CC6}"/>
            </c:ext>
          </c:extLst>
        </c:ser>
        <c:ser>
          <c:idx val="1"/>
          <c:order val="1"/>
          <c:tx>
            <c:strRef>
              <c:f>Sheet1!$E$1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0.12476038764385224"/>
                  <c:y val="2.249999999999999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21%</a:t>
                    </a:r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D7FE-4909-AD67-82E1204A0CC6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79%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D7FE-4909-AD67-82E1204A0CC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Sheet1!$C$2:$C$3</c:f>
              <c:strCache>
                <c:ptCount val="2"/>
                <c:pt idx="0">
                  <c:v>Kyllä</c:v>
                </c:pt>
                <c:pt idx="1">
                  <c:v>Ei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0.21</c:v>
                </c:pt>
                <c:pt idx="1">
                  <c:v>0.79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7FE-4909-AD67-82E1204A0C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4343808"/>
        <c:axId val="144346112"/>
      </c:barChart>
      <c:catAx>
        <c:axId val="144343808"/>
        <c:scaling>
          <c:orientation val="maxMin"/>
        </c:scaling>
        <c:delete val="0"/>
        <c:axPos val="l"/>
        <c:majorGridlines>
          <c:spPr>
            <a:ln w="12700" cap="flat" cmpd="sng" algn="ctr">
              <a:solidFill>
                <a:srgbClr val="E6E6E6"/>
              </a:solidFill>
              <a:prstDash val="solid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 smtId="4294967295">
                <a:solidFill>
                  <a:srgbClr val="666666"/>
                </a:solidFill>
                <a:latin typeface="Arial" pitchFamily="34" charset="0"/>
                <a:ea typeface="+mn-ea"/>
                <a:cs typeface="+mn-cs"/>
              </a:defRPr>
            </a:pPr>
            <a:endParaRPr lang="fi-FI"/>
          </a:p>
        </c:txPr>
        <c:crossAx val="144346112"/>
        <c:crosses val="autoZero"/>
        <c:auto val="0"/>
        <c:lblAlgn val="ctr"/>
        <c:lblOffset val="100"/>
        <c:noMultiLvlLbl val="0"/>
      </c:catAx>
      <c:valAx>
        <c:axId val="144346112"/>
        <c:scaling>
          <c:orientation val="minMax"/>
          <c:min val="0"/>
        </c:scaling>
        <c:delete val="0"/>
        <c:axPos val="t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%" sourceLinked="0"/>
        <c:majorTickMark val="out"/>
        <c:minorTickMark val="none"/>
        <c:tickLblPos val="high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 smtId="4294967295">
                <a:solidFill>
                  <a:srgbClr val="666666"/>
                </a:solidFill>
                <a:latin typeface="Arial" pitchFamily="34" charset="0"/>
                <a:ea typeface="+mn-ea"/>
                <a:cs typeface="+mn-cs"/>
              </a:defRPr>
            </a:pPr>
            <a:endParaRPr lang="fi-FI"/>
          </a:p>
        </c:txPr>
        <c:crossAx val="1443438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 smtId="4294967295">
              <a:solidFill>
                <a:srgbClr val="333333"/>
              </a:solidFill>
              <a:latin typeface="Arial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zero"/>
    <c:showDLblsOverMax val="1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400" smtId="4294967295"/>
      </a:pPr>
      <a:endParaRPr lang="fi-FI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56%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0E2D-40D2-8F08-DDFC121E9B0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7%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0E2D-40D2-8F08-DDFC121E9B07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0E2D-40D2-8F08-DDFC121E9B07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0E2D-40D2-8F08-DDFC121E9B07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22%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0E2D-40D2-8F08-DDFC121E9B07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0E2D-40D2-8F08-DDFC121E9B0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Sheet1!$C$2:$C$8</c:f>
              <c:strCache>
                <c:ptCount val="7"/>
                <c:pt idx="0">
                  <c:v>Ennalta ilmoitettu vesikatkos</c:v>
                </c:pt>
                <c:pt idx="1">
                  <c:v>Ennalta ilmoittamaton vesikatkos</c:v>
                </c:pt>
                <c:pt idx="2">
                  <c:v>Vuoto</c:v>
                </c:pt>
                <c:pt idx="3">
                  <c:v>Vesimittarin vuoto</c:v>
                </c:pt>
                <c:pt idx="4">
                  <c:v>Jäteveteen liittyvä ongelma</c:v>
                </c:pt>
                <c:pt idx="5">
                  <c:v>Poikkeama veden laadussa (värissä, maussa, tuoksussa tms)</c:v>
                </c:pt>
                <c:pt idx="6">
                  <c:v>Jokin muu, mikä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  <c:pt idx="0">
                  <c:v>0.56000000000000005</c:v>
                </c:pt>
                <c:pt idx="1">
                  <c:v>7.0000000000000007E-2</c:v>
                </c:pt>
                <c:pt idx="2">
                  <c:v>0.09</c:v>
                </c:pt>
                <c:pt idx="3">
                  <c:v>0.02</c:v>
                </c:pt>
                <c:pt idx="4">
                  <c:v>0.22</c:v>
                </c:pt>
                <c:pt idx="5">
                  <c:v>0.09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E2D-40D2-8F08-DDFC121E9B07}"/>
            </c:ext>
          </c:extLst>
        </c:ser>
        <c:ser>
          <c:idx val="1"/>
          <c:order val="1"/>
          <c:tx>
            <c:strRef>
              <c:f>Sheet1!$E$1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63%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0E2D-40D2-8F08-DDFC121E9B0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20%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0E2D-40D2-8F08-DDFC121E9B07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10%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0E2D-40D2-8F08-DDFC121E9B07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0E2D-40D2-8F08-DDFC121E9B07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11%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0E2D-40D2-8F08-DDFC121E9B07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8%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0E2D-40D2-8F08-DDFC121E9B0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Sheet1!$C$2:$C$8</c:f>
              <c:strCache>
                <c:ptCount val="7"/>
                <c:pt idx="0">
                  <c:v>Ennalta ilmoitettu vesikatkos</c:v>
                </c:pt>
                <c:pt idx="1">
                  <c:v>Ennalta ilmoittamaton vesikatkos</c:v>
                </c:pt>
                <c:pt idx="2">
                  <c:v>Vuoto</c:v>
                </c:pt>
                <c:pt idx="3">
                  <c:v>Vesimittarin vuoto</c:v>
                </c:pt>
                <c:pt idx="4">
                  <c:v>Jäteveteen liittyvä ongelma</c:v>
                </c:pt>
                <c:pt idx="5">
                  <c:v>Poikkeama veden laadussa (värissä, maussa, tuoksussa tms)</c:v>
                </c:pt>
                <c:pt idx="6">
                  <c:v>Jokin muu, mikä</c:v>
                </c:pt>
              </c:strCache>
            </c:strRef>
          </c:cat>
          <c:val>
            <c:numRef>
              <c:f>Sheet1!$E$2:$E$8</c:f>
              <c:numCache>
                <c:formatCode>General</c:formatCode>
                <c:ptCount val="7"/>
                <c:pt idx="0">
                  <c:v>0.63</c:v>
                </c:pt>
                <c:pt idx="1">
                  <c:v>0.2</c:v>
                </c:pt>
                <c:pt idx="2">
                  <c:v>0.1</c:v>
                </c:pt>
                <c:pt idx="3">
                  <c:v>0.01</c:v>
                </c:pt>
                <c:pt idx="4">
                  <c:v>0.11</c:v>
                </c:pt>
                <c:pt idx="5">
                  <c:v>0.08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0E2D-40D2-8F08-DDFC121E9B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21783936"/>
        <c:axId val="221785472"/>
      </c:barChart>
      <c:catAx>
        <c:axId val="22178393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221785472"/>
        <c:crosses val="autoZero"/>
        <c:auto val="0"/>
        <c:lblAlgn val="ctr"/>
        <c:lblOffset val="100"/>
        <c:noMultiLvlLbl val="0"/>
      </c:catAx>
      <c:valAx>
        <c:axId val="221785472"/>
        <c:scaling>
          <c:orientation val="minMax"/>
          <c:min val="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2217839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zero"/>
    <c:showDLblsOverMax val="1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43%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0FB6-4CC9-9C6A-74A5EB54D9AE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21%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0FB6-4CC9-9C6A-74A5EB54D9AE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0FB6-4CC9-9C6A-74A5EB54D9AE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0FB6-4CC9-9C6A-74A5EB54D9AE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39%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0FB6-4CC9-9C6A-74A5EB54D9A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Sheet1!$C$2:$C$8</c:f>
              <c:strCache>
                <c:ptCount val="7"/>
                <c:pt idx="0">
                  <c:v>Sain tekstiviestin</c:v>
                </c:pt>
                <c:pt idx="1">
                  <c:v>Katsoin häiriökartalta</c:v>
                </c:pt>
                <c:pt idx="2">
                  <c:v>Alueelle jaetusta viestilapusta</c:v>
                </c:pt>
                <c:pt idx="3">
                  <c:v>Taloyhtiöltä</c:v>
                </c:pt>
                <c:pt idx="4">
                  <c:v>Perheenjäseneltä, naapurilta tai tuttavalta</c:v>
                </c:pt>
                <c:pt idx="5">
                  <c:v>Huomasin itse</c:v>
                </c:pt>
                <c:pt idx="6">
                  <c:v>Muualta, mistä?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  <c:pt idx="0">
                  <c:v>0.43</c:v>
                </c:pt>
                <c:pt idx="1">
                  <c:v>0</c:v>
                </c:pt>
                <c:pt idx="2">
                  <c:v>0.21</c:v>
                </c:pt>
                <c:pt idx="3">
                  <c:v>0.02</c:v>
                </c:pt>
                <c:pt idx="4">
                  <c:v>0.09</c:v>
                </c:pt>
                <c:pt idx="5">
                  <c:v>0.39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FB6-4CC9-9C6A-74A5EB54D9AE}"/>
            </c:ext>
          </c:extLst>
        </c:ser>
        <c:ser>
          <c:idx val="1"/>
          <c:order val="1"/>
          <c:tx>
            <c:strRef>
              <c:f>Sheet1!$E$1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49%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0FB6-4CC9-9C6A-74A5EB54D9AE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8%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0FB6-4CC9-9C6A-74A5EB54D9AE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19%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0FB6-4CC9-9C6A-74A5EB54D9AE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0FB6-4CC9-9C6A-74A5EB54D9AE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12%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0FB6-4CC9-9C6A-74A5EB54D9AE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31%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0FB6-4CC9-9C6A-74A5EB54D9A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 smtId="4294967295">
                    <a:solidFill>
                      <a:srgbClr val="FFFFFF"/>
                    </a:solidFill>
                    <a:latin typeface="Arial" pitchFamily="34" charset="0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Sheet1!$C$2:$C$8</c:f>
              <c:strCache>
                <c:ptCount val="7"/>
                <c:pt idx="0">
                  <c:v>Sain tekstiviestin</c:v>
                </c:pt>
                <c:pt idx="1">
                  <c:v>Katsoin häiriökartalta</c:v>
                </c:pt>
                <c:pt idx="2">
                  <c:v>Alueelle jaetusta viestilapusta</c:v>
                </c:pt>
                <c:pt idx="3">
                  <c:v>Taloyhtiöltä</c:v>
                </c:pt>
                <c:pt idx="4">
                  <c:v>Perheenjäseneltä, naapurilta tai tuttavalta</c:v>
                </c:pt>
                <c:pt idx="5">
                  <c:v>Huomasin itse</c:v>
                </c:pt>
                <c:pt idx="6">
                  <c:v>Muualta, mistä?</c:v>
                </c:pt>
              </c:strCache>
            </c:strRef>
          </c:cat>
          <c:val>
            <c:numRef>
              <c:f>Sheet1!$E$2:$E$8</c:f>
              <c:numCache>
                <c:formatCode>General</c:formatCode>
                <c:ptCount val="7"/>
                <c:pt idx="0">
                  <c:v>0.49</c:v>
                </c:pt>
                <c:pt idx="1">
                  <c:v>0.08</c:v>
                </c:pt>
                <c:pt idx="2">
                  <c:v>0.19</c:v>
                </c:pt>
                <c:pt idx="3">
                  <c:v>0.05</c:v>
                </c:pt>
                <c:pt idx="4">
                  <c:v>0.12</c:v>
                </c:pt>
                <c:pt idx="5">
                  <c:v>0.31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0FB6-4CC9-9C6A-74A5EB54D9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2288896"/>
        <c:axId val="222167808"/>
      </c:barChart>
      <c:catAx>
        <c:axId val="222288896"/>
        <c:scaling>
          <c:orientation val="maxMin"/>
        </c:scaling>
        <c:delete val="0"/>
        <c:axPos val="l"/>
        <c:majorGridlines>
          <c:spPr>
            <a:ln w="12700" cap="flat" cmpd="sng" algn="ctr">
              <a:solidFill>
                <a:srgbClr val="E6E6E6"/>
              </a:solidFill>
              <a:prstDash val="solid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 smtId="4294967295">
                <a:solidFill>
                  <a:srgbClr val="666666"/>
                </a:solidFill>
                <a:latin typeface="Arial" pitchFamily="34" charset="0"/>
                <a:ea typeface="+mn-ea"/>
                <a:cs typeface="+mn-cs"/>
              </a:defRPr>
            </a:pPr>
            <a:endParaRPr lang="fi-FI"/>
          </a:p>
        </c:txPr>
        <c:crossAx val="222167808"/>
        <c:crosses val="autoZero"/>
        <c:auto val="0"/>
        <c:lblAlgn val="ctr"/>
        <c:lblOffset val="100"/>
        <c:noMultiLvlLbl val="0"/>
      </c:catAx>
      <c:valAx>
        <c:axId val="222167808"/>
        <c:scaling>
          <c:orientation val="minMax"/>
          <c:min val="0"/>
        </c:scaling>
        <c:delete val="0"/>
        <c:axPos val="t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%" sourceLinked="0"/>
        <c:majorTickMark val="out"/>
        <c:minorTickMark val="none"/>
        <c:tickLblPos val="high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 smtId="4294967295">
                <a:solidFill>
                  <a:srgbClr val="666666"/>
                </a:solidFill>
                <a:latin typeface="Arial" pitchFamily="34" charset="0"/>
                <a:ea typeface="+mn-ea"/>
                <a:cs typeface="+mn-cs"/>
              </a:defRPr>
            </a:pPr>
            <a:endParaRPr lang="fi-FI"/>
          </a:p>
        </c:txPr>
        <c:crossAx val="2222888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 smtId="4294967295">
              <a:solidFill>
                <a:srgbClr val="333333"/>
              </a:solidFill>
              <a:latin typeface="Arial" pitchFamily="34" charset="0"/>
              <a:ea typeface="+mn-ea"/>
              <a:cs typeface="+mn-cs"/>
            </a:defRPr>
          </a:pPr>
          <a:endParaRPr lang="fi-FI"/>
        </a:p>
      </c:txPr>
    </c:legend>
    <c:plotVisOnly val="1"/>
    <c:dispBlanksAs val="zero"/>
    <c:showDLblsOverMax val="1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400" smtId="4294967295"/>
      </a:pPr>
      <a:endParaRPr lang="fi-FI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fi-FI"/>
              <a:t>Häiriöstä tiedotettiin riittävästi</a:t>
            </a:r>
          </a:p>
        </c:rich>
      </c:tx>
      <c:overlay val="0"/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Täysin eri mieltä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0073-42DF-B495-7A8BA0D5E5D8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10%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0073-42DF-B495-7A8BA0D5E5D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Sheet1!$C$2:$C$3</c:f>
              <c:numCache>
                <c:formatCode>General</c:formatCode>
                <c:ptCount val="2"/>
                <c:pt idx="0">
                  <c:v>2023</c:v>
                </c:pt>
                <c:pt idx="1">
                  <c:v>2021</c:v>
                </c:pt>
              </c:numCache>
            </c:numRef>
          </c:cat>
          <c:val>
            <c:numRef>
              <c:f>Sheet1!$D$2:$D$3</c:f>
              <c:numCache>
                <c:formatCode>General</c:formatCode>
                <c:ptCount val="2"/>
                <c:pt idx="0">
                  <c:v>0.13</c:v>
                </c:pt>
                <c:pt idx="1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073-42DF-B495-7A8BA0D5E5D8}"/>
            </c:ext>
          </c:extLst>
        </c:ser>
        <c:ser>
          <c:idx val="1"/>
          <c:order val="1"/>
          <c:tx>
            <c:strRef>
              <c:f>Sheet1!$E$1</c:f>
              <c:strCache>
                <c:ptCount val="1"/>
                <c:pt idx="0">
                  <c:v>Jonkin verran eri mieltä</c:v>
                </c:pt>
              </c:strCache>
            </c:strRef>
          </c:tx>
          <c:spPr>
            <a:solidFill>
              <a:srgbClr val="F26923"/>
            </a:solidFill>
            <a:ln>
              <a:solidFill>
                <a:srgbClr val="F26923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0073-42DF-B495-7A8BA0D5E5D8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8%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0073-42DF-B495-7A8BA0D5E5D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Sheet1!$C$2:$C$3</c:f>
              <c:numCache>
                <c:formatCode>General</c:formatCode>
                <c:ptCount val="2"/>
                <c:pt idx="0">
                  <c:v>2023</c:v>
                </c:pt>
                <c:pt idx="1">
                  <c:v>2021</c:v>
                </c:pt>
              </c:numCache>
            </c:numRef>
          </c:cat>
          <c:val>
            <c:numRef>
              <c:f>Sheet1!$E$2:$E$3</c:f>
              <c:numCache>
                <c:formatCode>General</c:formatCode>
                <c:ptCount val="2"/>
                <c:pt idx="0">
                  <c:v>0.11</c:v>
                </c:pt>
                <c:pt idx="1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073-42DF-B495-7A8BA0D5E5D8}"/>
            </c:ext>
          </c:extLst>
        </c:ser>
        <c:ser>
          <c:idx val="2"/>
          <c:order val="2"/>
          <c:tx>
            <c:strRef>
              <c:f>Sheet1!$F$1</c:f>
              <c:strCache>
                <c:ptCount val="1"/>
                <c:pt idx="0">
                  <c:v>Ei samaa eikä eri mieltä</c:v>
                </c:pt>
              </c:strCache>
            </c:strRef>
          </c:tx>
          <c:spPr>
            <a:solidFill>
              <a:srgbClr val="44A753"/>
            </a:solidFill>
            <a:ln>
              <a:solidFill>
                <a:srgbClr val="44A753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0073-42DF-B495-7A8BA0D5E5D8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0073-42DF-B495-7A8BA0D5E5D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Sheet1!$C$2:$C$3</c:f>
              <c:numCache>
                <c:formatCode>General</c:formatCode>
                <c:ptCount val="2"/>
                <c:pt idx="0">
                  <c:v>2023</c:v>
                </c:pt>
                <c:pt idx="1">
                  <c:v>2021</c:v>
                </c:pt>
              </c:numCache>
            </c:numRef>
          </c:cat>
          <c:val>
            <c:numRef>
              <c:f>Sheet1!$F$2:$F$3</c:f>
              <c:numCache>
                <c:formatCode>General</c:formatCode>
                <c:ptCount val="2"/>
                <c:pt idx="0">
                  <c:v>0.13</c:v>
                </c:pt>
                <c:pt idx="1">
                  <c:v>0.14000000000000001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073-42DF-B495-7A8BA0D5E5D8}"/>
            </c:ext>
          </c:extLst>
        </c:ser>
        <c:ser>
          <c:idx val="3"/>
          <c:order val="3"/>
          <c:tx>
            <c:strRef>
              <c:f>Sheet1!$G$1</c:f>
              <c:strCache>
                <c:ptCount val="1"/>
                <c:pt idx="0">
                  <c:v>Jonkin verran samaa mieltä</c:v>
                </c:pt>
              </c:strCache>
            </c:strRef>
          </c:tx>
          <c:spPr>
            <a:solidFill>
              <a:srgbClr val="C08A02"/>
            </a:solidFill>
            <a:ln>
              <a:solidFill>
                <a:srgbClr val="C08A02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7%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0073-42DF-B495-7A8BA0D5E5D8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23%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0073-42DF-B495-7A8BA0D5E5D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Sheet1!$C$2:$C$3</c:f>
              <c:numCache>
                <c:formatCode>General</c:formatCode>
                <c:ptCount val="2"/>
                <c:pt idx="0">
                  <c:v>2023</c:v>
                </c:pt>
                <c:pt idx="1">
                  <c:v>2021</c:v>
                </c:pt>
              </c:numCache>
            </c:numRef>
          </c:cat>
          <c:val>
            <c:numRef>
              <c:f>Sheet1!$G$2:$G$3</c:f>
              <c:numCache>
                <c:formatCode>General</c:formatCode>
                <c:ptCount val="2"/>
                <c:pt idx="0">
                  <c:v>7.0000000000000007E-2</c:v>
                </c:pt>
                <c:pt idx="1">
                  <c:v>0.23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0073-42DF-B495-7A8BA0D5E5D8}"/>
            </c:ext>
          </c:extLst>
        </c:ser>
        <c:ser>
          <c:idx val="4"/>
          <c:order val="4"/>
          <c:tx>
            <c:strRef>
              <c:f>Sheet1!$H$1</c:f>
              <c:strCache>
                <c:ptCount val="1"/>
                <c:pt idx="0">
                  <c:v>Täysin samaa mieltä</c:v>
                </c:pt>
              </c:strCache>
            </c:strRef>
          </c:tx>
          <c:spPr>
            <a:solidFill>
              <a:srgbClr val="22A1B4"/>
            </a:solidFill>
            <a:ln>
              <a:solidFill>
                <a:srgbClr val="22A1B4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56%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0073-42DF-B495-7A8BA0D5E5D8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45%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0073-42DF-B495-7A8BA0D5E5D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Sheet1!$C$2:$C$3</c:f>
              <c:numCache>
                <c:formatCode>General</c:formatCode>
                <c:ptCount val="2"/>
                <c:pt idx="0">
                  <c:v>2023</c:v>
                </c:pt>
                <c:pt idx="1">
                  <c:v>2021</c:v>
                </c:pt>
              </c:numCache>
            </c:numRef>
          </c:cat>
          <c:val>
            <c:numRef>
              <c:f>Sheet1!$H$2:$H$3</c:f>
              <c:numCache>
                <c:formatCode>General</c:formatCode>
                <c:ptCount val="2"/>
                <c:pt idx="0">
                  <c:v>0.56000000000000005</c:v>
                </c:pt>
                <c:pt idx="1">
                  <c:v>0.45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0073-42DF-B495-7A8BA0D5E5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22323456"/>
        <c:axId val="222324992"/>
      </c:barChart>
      <c:catAx>
        <c:axId val="222323456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4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222324992"/>
        <c:crosses val="autoZero"/>
        <c:auto val="0"/>
        <c:lblAlgn val="ctr"/>
        <c:lblOffset val="100"/>
        <c:noMultiLvlLbl val="0"/>
      </c:catAx>
      <c:valAx>
        <c:axId val="222324992"/>
        <c:scaling>
          <c:orientation val="minMax"/>
          <c:max val="1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4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22232345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400" smtId="4294967295">
              <a:solidFill>
                <a:srgbClr val="333333"/>
              </a:solidFill>
              <a:latin typeface="Arial" pitchFamily="34" charset="0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fi-FI"/>
              <a:t>Häiriö korjattiin ennakkotiedon mukaisessa aikataulussa</a:t>
            </a:r>
          </a:p>
        </c:rich>
      </c:tx>
      <c:overlay val="0"/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Täysin eri mieltä</c:v>
                </c:pt>
              </c:strCache>
            </c:strRef>
          </c:tx>
          <c:spPr>
            <a:solidFill>
              <a:srgbClr val="234C5A"/>
            </a:solidFill>
            <a:ln>
              <a:solidFill>
                <a:srgbClr val="234C5A"/>
              </a:solidFill>
            </a:ln>
          </c:spPr>
          <c:invertIfNegative val="0"/>
          <c:dLbls>
            <c:dLbl>
              <c:idx val="0"/>
              <c:layout>
                <c:manualLayout>
                  <c:x val="1.3207547169811321E-2"/>
                  <c:y val="3.750019685039369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1753-4956-9ABB-778D525D8E36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1753-4956-9ABB-778D525D8E3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Sheet1!$C$2:$C$3</c:f>
              <c:numCache>
                <c:formatCode>General</c:formatCode>
                <c:ptCount val="2"/>
                <c:pt idx="0">
                  <c:v>2023</c:v>
                </c:pt>
                <c:pt idx="1">
                  <c:v>2021</c:v>
                </c:pt>
              </c:numCache>
            </c:numRef>
          </c:cat>
          <c:val>
            <c:numRef>
              <c:f>Sheet1!$D$2:$D$3</c:f>
              <c:numCache>
                <c:formatCode>General</c:formatCode>
                <c:ptCount val="2"/>
                <c:pt idx="0">
                  <c:v>0.04</c:v>
                </c:pt>
                <c:pt idx="1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753-4956-9ABB-778D525D8E36}"/>
            </c:ext>
          </c:extLst>
        </c:ser>
        <c:ser>
          <c:idx val="1"/>
          <c:order val="1"/>
          <c:tx>
            <c:strRef>
              <c:f>Sheet1!$E$1</c:f>
              <c:strCache>
                <c:ptCount val="1"/>
                <c:pt idx="0">
                  <c:v>Jonkin verran eri mieltä</c:v>
                </c:pt>
              </c:strCache>
            </c:strRef>
          </c:tx>
          <c:spPr>
            <a:solidFill>
              <a:srgbClr val="F26923"/>
            </a:solidFill>
            <a:ln>
              <a:solidFill>
                <a:srgbClr val="F26923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1753-4956-9ABB-778D525D8E36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4%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1753-4956-9ABB-778D525D8E3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Sheet1!$C$2:$C$3</c:f>
              <c:numCache>
                <c:formatCode>General</c:formatCode>
                <c:ptCount val="2"/>
                <c:pt idx="0">
                  <c:v>2023</c:v>
                </c:pt>
                <c:pt idx="1">
                  <c:v>2021</c:v>
                </c:pt>
              </c:numCache>
            </c:numRef>
          </c:cat>
          <c:val>
            <c:numRef>
              <c:f>Sheet1!$E$2:$E$3</c:f>
              <c:numCache>
                <c:formatCode>General</c:formatCode>
                <c:ptCount val="2"/>
                <c:pt idx="0">
                  <c:v>0.04</c:v>
                </c:pt>
                <c:pt idx="1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753-4956-9ABB-778D525D8E36}"/>
            </c:ext>
          </c:extLst>
        </c:ser>
        <c:ser>
          <c:idx val="2"/>
          <c:order val="2"/>
          <c:tx>
            <c:strRef>
              <c:f>Sheet1!$F$1</c:f>
              <c:strCache>
                <c:ptCount val="1"/>
                <c:pt idx="0">
                  <c:v>Ei samaa eikä eri mieltä</c:v>
                </c:pt>
              </c:strCache>
            </c:strRef>
          </c:tx>
          <c:spPr>
            <a:solidFill>
              <a:srgbClr val="44A753"/>
            </a:solidFill>
            <a:ln>
              <a:solidFill>
                <a:srgbClr val="44A753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15%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1753-4956-9ABB-778D525D8E36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1753-4956-9ABB-778D525D8E3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Sheet1!$C$2:$C$3</c:f>
              <c:numCache>
                <c:formatCode>General</c:formatCode>
                <c:ptCount val="2"/>
                <c:pt idx="0">
                  <c:v>2023</c:v>
                </c:pt>
                <c:pt idx="1">
                  <c:v>2021</c:v>
                </c:pt>
              </c:numCache>
            </c:numRef>
          </c:cat>
          <c:val>
            <c:numRef>
              <c:f>Sheet1!$F$2:$F$3</c:f>
              <c:numCache>
                <c:formatCode>General</c:formatCode>
                <c:ptCount val="2"/>
                <c:pt idx="0">
                  <c:v>0.15</c:v>
                </c:pt>
                <c:pt idx="1">
                  <c:v>0.16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753-4956-9ABB-778D525D8E36}"/>
            </c:ext>
          </c:extLst>
        </c:ser>
        <c:ser>
          <c:idx val="3"/>
          <c:order val="3"/>
          <c:tx>
            <c:strRef>
              <c:f>Sheet1!$G$1</c:f>
              <c:strCache>
                <c:ptCount val="1"/>
                <c:pt idx="0">
                  <c:v>Jonkin verran samaa mieltä</c:v>
                </c:pt>
              </c:strCache>
            </c:strRef>
          </c:tx>
          <c:spPr>
            <a:solidFill>
              <a:srgbClr val="C08A02"/>
            </a:solidFill>
            <a:ln>
              <a:solidFill>
                <a:srgbClr val="C08A02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1753-4956-9ABB-778D525D8E36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16%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1753-4956-9ABB-778D525D8E3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Sheet1!$C$2:$C$3</c:f>
              <c:numCache>
                <c:formatCode>General</c:formatCode>
                <c:ptCount val="2"/>
                <c:pt idx="0">
                  <c:v>2023</c:v>
                </c:pt>
                <c:pt idx="1">
                  <c:v>2021</c:v>
                </c:pt>
              </c:numCache>
            </c:numRef>
          </c:cat>
          <c:val>
            <c:numRef>
              <c:f>Sheet1!$G$2:$G$3</c:f>
              <c:numCache>
                <c:formatCode>General</c:formatCode>
                <c:ptCount val="2"/>
                <c:pt idx="0">
                  <c:v>0.19</c:v>
                </c:pt>
                <c:pt idx="1">
                  <c:v>0.16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1753-4956-9ABB-778D525D8E36}"/>
            </c:ext>
          </c:extLst>
        </c:ser>
        <c:ser>
          <c:idx val="4"/>
          <c:order val="4"/>
          <c:tx>
            <c:strRef>
              <c:f>Sheet1!$H$1</c:f>
              <c:strCache>
                <c:ptCount val="1"/>
                <c:pt idx="0">
                  <c:v>Täysin samaa mieltä</c:v>
                </c:pt>
              </c:strCache>
            </c:strRef>
          </c:tx>
          <c:spPr>
            <a:solidFill>
              <a:srgbClr val="22A1B4"/>
            </a:solidFill>
            <a:ln>
              <a:solidFill>
                <a:srgbClr val="22A1B4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58%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1753-4956-9ABB-778D525D8E36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58%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1753-4956-9ABB-778D525D8E3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smtId="4294967295">
                    <a:solidFill>
                      <a:srgbClr val="FFFFFF"/>
                    </a:solidFill>
                    <a:latin typeface="Arial" pitchFamily="34" charset="0"/>
                  </a:defRPr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Sheet1!$C$2:$C$3</c:f>
              <c:numCache>
                <c:formatCode>General</c:formatCode>
                <c:ptCount val="2"/>
                <c:pt idx="0">
                  <c:v>2023</c:v>
                </c:pt>
                <c:pt idx="1">
                  <c:v>2021</c:v>
                </c:pt>
              </c:numCache>
            </c:numRef>
          </c:cat>
          <c:val>
            <c:numRef>
              <c:f>Sheet1!$H$2:$H$3</c:f>
              <c:numCache>
                <c:formatCode>General</c:formatCode>
                <c:ptCount val="2"/>
                <c:pt idx="0">
                  <c:v>0.57999999999999996</c:v>
                </c:pt>
                <c:pt idx="1">
                  <c:v>0.57999999999999996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1753-4956-9ABB-778D525D8E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22419584"/>
        <c:axId val="224616832"/>
      </c:barChart>
      <c:catAx>
        <c:axId val="222419584"/>
        <c:scaling>
          <c:orientation val="maxMin"/>
        </c:scaling>
        <c:delete val="0"/>
        <c:axPos val="l"/>
        <c:majorGridlines>
          <c:spPr>
            <a:ln w="12700">
              <a:solidFill>
                <a:srgbClr val="E6E6E6"/>
              </a:solidFill>
            </a:ln>
          </c:spPr>
        </c:majorGridlines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4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224616832"/>
        <c:crosses val="autoZero"/>
        <c:auto val="0"/>
        <c:lblAlgn val="ctr"/>
        <c:lblOffset val="100"/>
        <c:noMultiLvlLbl val="0"/>
      </c:catAx>
      <c:valAx>
        <c:axId val="224616832"/>
        <c:scaling>
          <c:orientation val="minMax"/>
          <c:max val="1"/>
          <c:min val="0"/>
        </c:scaling>
        <c:delete val="0"/>
        <c:axPos val="t"/>
        <c:majorGridlines/>
        <c:numFmt formatCode="0%" sourceLinked="0"/>
        <c:majorTickMark val="out"/>
        <c:minorTickMark val="none"/>
        <c:tickLblPos val="high"/>
        <c:txPr>
          <a:bodyPr/>
          <a:lstStyle/>
          <a:p>
            <a:pPr>
              <a:defRPr sz="1400" smtId="4294967295">
                <a:solidFill>
                  <a:srgbClr val="666666"/>
                </a:solidFill>
                <a:latin typeface="Arial" pitchFamily="34" charset="0"/>
              </a:defRPr>
            </a:pPr>
            <a:endParaRPr lang="fi-FI"/>
          </a:p>
        </c:txPr>
        <c:crossAx val="222419584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400" smtId="4294967295">
              <a:solidFill>
                <a:srgbClr val="333333"/>
              </a:solidFill>
              <a:latin typeface="Arial" pitchFamily="34" charset="0"/>
            </a:defRPr>
          </a:pPr>
          <a:endParaRPr lang="fi-FI"/>
        </a:p>
      </c:txPr>
    </c:legend>
    <c:plotVisOnly val="1"/>
    <c:dispBlanksAs val="zero"/>
    <c:showDLblsOverMax val="1"/>
  </c:chart>
  <c:txPr>
    <a:bodyPr/>
    <a:lstStyle/>
    <a:p>
      <a:pPr>
        <a:defRPr sz="1400" smtId="4294967295"/>
      </a:pPr>
      <a:endParaRPr lang="fi-FI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drawing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rawings/_rels/drawing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svg"/><Relationship Id="rId1" Type="http://schemas.openxmlformats.org/officeDocument/2006/relationships/image" Target="../media/image3.png"/></Relationships>
</file>

<file path=ppt/drawings/_rels/drawing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svg"/><Relationship Id="rId1" Type="http://schemas.openxmlformats.org/officeDocument/2006/relationships/image" Target="../media/image5.png"/></Relationships>
</file>

<file path=ppt/drawing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0.08836</cdr:x>
      <cdr:y>0.17103</cdr:y>
    </cdr:from>
    <cdr:to>
      <cdr:x>0.16687</cdr:x>
      <cdr:y>0.22773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B19E8DAC-1599-C7F3-D349-40AC234BC053}"/>
            </a:ext>
          </a:extLst>
        </cdr:cNvPr>
        <cdr:cNvSpPr txBox="1"/>
      </cdr:nvSpPr>
      <cdr:spPr>
        <a:xfrm xmlns:a="http://schemas.openxmlformats.org/drawingml/2006/main">
          <a:off x="729432" y="868824"/>
          <a:ext cx="648072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fi-FI" sz="1100" dirty="0">
              <a:solidFill>
                <a:schemeClr val="bg1"/>
              </a:solidFill>
            </a:rPr>
            <a:t>(55 </a:t>
          </a:r>
          <a:r>
            <a:rPr lang="fi-FI" sz="1100" dirty="0" err="1">
              <a:solidFill>
                <a:schemeClr val="bg1"/>
              </a:solidFill>
            </a:rPr>
            <a:t>vast</a:t>
          </a:r>
          <a:r>
            <a:rPr lang="fi-FI" sz="1100" dirty="0">
              <a:solidFill>
                <a:schemeClr val="bg1"/>
              </a:solidFill>
            </a:rPr>
            <a:t>)</a:t>
          </a:r>
        </a:p>
      </cdr:txBody>
    </cdr:sp>
  </cdr:relSizeAnchor>
  <cdr:relSizeAnchor xmlns:cdr="http://schemas.openxmlformats.org/drawingml/2006/chartDrawing">
    <cdr:from>
      <cdr:x>0.12325</cdr:x>
      <cdr:y>0.28443</cdr:y>
    </cdr:from>
    <cdr:to>
      <cdr:x>0.23402</cdr:x>
      <cdr:y>0.34113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D78E2D0C-A571-F33C-8736-34B6054B822F}"/>
            </a:ext>
          </a:extLst>
        </cdr:cNvPr>
        <cdr:cNvSpPr txBox="1"/>
      </cdr:nvSpPr>
      <cdr:spPr>
        <a:xfrm xmlns:a="http://schemas.openxmlformats.org/drawingml/2006/main">
          <a:off x="1017464" y="1444888"/>
          <a:ext cx="91440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fi-FI" sz="1100" dirty="0"/>
        </a:p>
      </cdr:txBody>
    </cdr:sp>
  </cdr:relSizeAnchor>
  <cdr:relSizeAnchor xmlns:cdr="http://schemas.openxmlformats.org/drawingml/2006/chartDrawing">
    <cdr:from>
      <cdr:x>0.13198</cdr:x>
      <cdr:y>0.2986</cdr:y>
    </cdr:from>
    <cdr:to>
      <cdr:x>0.21048</cdr:x>
      <cdr:y>0.34113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BB887762-F009-1974-81E4-041879F0592B}"/>
            </a:ext>
          </a:extLst>
        </cdr:cNvPr>
        <cdr:cNvSpPr txBox="1"/>
      </cdr:nvSpPr>
      <cdr:spPr>
        <a:xfrm xmlns:a="http://schemas.openxmlformats.org/drawingml/2006/main">
          <a:off x="1089472" y="1516896"/>
          <a:ext cx="648072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fi-FI" dirty="0">
              <a:solidFill>
                <a:schemeClr val="bg1"/>
              </a:solidFill>
            </a:rPr>
            <a:t>(112 </a:t>
          </a:r>
          <a:r>
            <a:rPr lang="fi-FI" dirty="0" err="1">
              <a:solidFill>
                <a:schemeClr val="bg1"/>
              </a:solidFill>
            </a:rPr>
            <a:t>vast</a:t>
          </a:r>
          <a:r>
            <a:rPr lang="fi-FI" dirty="0">
              <a:solidFill>
                <a:schemeClr val="bg1"/>
              </a:solidFill>
            </a:rPr>
            <a:t>)</a:t>
          </a:r>
          <a:endParaRPr lang="fi-FI" sz="1100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0.51579</cdr:x>
      <cdr:y>0.56792</cdr:y>
    </cdr:from>
    <cdr:to>
      <cdr:x>0.62656</cdr:x>
      <cdr:y>0.62462</cdr:y>
    </cdr:to>
    <cdr:sp macro="" textlink="">
      <cdr:nvSpPr>
        <cdr:cNvPr id="5" name="TextBox 4">
          <a:extLst xmlns:a="http://schemas.openxmlformats.org/drawingml/2006/main">
            <a:ext uri="{FF2B5EF4-FFF2-40B4-BE49-F238E27FC236}">
              <a16:creationId xmlns:a16="http://schemas.microsoft.com/office/drawing/2014/main" id="{A9AA523E-314A-4686-F696-D023F1C62778}"/>
            </a:ext>
          </a:extLst>
        </cdr:cNvPr>
        <cdr:cNvSpPr txBox="1"/>
      </cdr:nvSpPr>
      <cdr:spPr>
        <a:xfrm xmlns:a="http://schemas.openxmlformats.org/drawingml/2006/main">
          <a:off x="4257824" y="2885048"/>
          <a:ext cx="91440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1100" dirty="0">
              <a:solidFill>
                <a:schemeClr val="bg1"/>
              </a:solidFill>
            </a:rPr>
            <a:t>(439 </a:t>
          </a:r>
          <a:r>
            <a:rPr lang="fi-FI" sz="1100" dirty="0" err="1">
              <a:solidFill>
                <a:schemeClr val="bg1"/>
              </a:solidFill>
            </a:rPr>
            <a:t>vast</a:t>
          </a:r>
          <a:r>
            <a:rPr lang="fi-FI" sz="1100" dirty="0">
              <a:solidFill>
                <a:schemeClr val="bg1"/>
              </a:solidFill>
            </a:rPr>
            <a:t>)</a:t>
          </a:r>
        </a:p>
      </cdr:txBody>
    </cdr:sp>
  </cdr:relSizeAnchor>
  <cdr:relSizeAnchor xmlns:cdr="http://schemas.openxmlformats.org/drawingml/2006/chartDrawing">
    <cdr:from>
      <cdr:x>0.4809</cdr:x>
      <cdr:y>0.68132</cdr:y>
    </cdr:from>
    <cdr:to>
      <cdr:x>0.59429</cdr:x>
      <cdr:y>0.73802</cdr:y>
    </cdr:to>
    <cdr:sp macro="" textlink="">
      <cdr:nvSpPr>
        <cdr:cNvPr id="6" name="TextBox 5">
          <a:extLst xmlns:a="http://schemas.openxmlformats.org/drawingml/2006/main">
            <a:ext uri="{FF2B5EF4-FFF2-40B4-BE49-F238E27FC236}">
              <a16:creationId xmlns:a16="http://schemas.microsoft.com/office/drawing/2014/main" id="{D55E7BAA-868F-844E-5372-E11CCCBD8340}"/>
            </a:ext>
          </a:extLst>
        </cdr:cNvPr>
        <cdr:cNvSpPr txBox="1"/>
      </cdr:nvSpPr>
      <cdr:spPr>
        <a:xfrm xmlns:a="http://schemas.openxmlformats.org/drawingml/2006/main">
          <a:off x="3969792" y="3461112"/>
          <a:ext cx="93610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fi-FI" sz="1100" dirty="0"/>
        </a:p>
      </cdr:txBody>
    </cdr:sp>
  </cdr:relSizeAnchor>
  <cdr:relSizeAnchor xmlns:cdr="http://schemas.openxmlformats.org/drawingml/2006/chartDrawing">
    <cdr:from>
      <cdr:x>0.51579</cdr:x>
      <cdr:y>0.6955</cdr:y>
    </cdr:from>
    <cdr:to>
      <cdr:x>0.62656</cdr:x>
      <cdr:y>0.7522</cdr:y>
    </cdr:to>
    <cdr:sp macro="" textlink="">
      <cdr:nvSpPr>
        <cdr:cNvPr id="7" name="TextBox 6">
          <a:extLst xmlns:a="http://schemas.openxmlformats.org/drawingml/2006/main">
            <a:ext uri="{FF2B5EF4-FFF2-40B4-BE49-F238E27FC236}">
              <a16:creationId xmlns:a16="http://schemas.microsoft.com/office/drawing/2014/main" id="{47314278-2B80-D04E-FB13-1D0EF179113B}"/>
            </a:ext>
          </a:extLst>
        </cdr:cNvPr>
        <cdr:cNvSpPr txBox="1"/>
      </cdr:nvSpPr>
      <cdr:spPr>
        <a:xfrm xmlns:a="http://schemas.openxmlformats.org/drawingml/2006/main">
          <a:off x="4257824" y="3533120"/>
          <a:ext cx="91440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fi-FI" sz="1100" dirty="0">
              <a:solidFill>
                <a:schemeClr val="bg1"/>
              </a:solidFill>
            </a:rPr>
            <a:t>(421 </a:t>
          </a:r>
          <a:r>
            <a:rPr lang="fi-FI" sz="1100" dirty="0" err="1">
              <a:solidFill>
                <a:schemeClr val="bg1"/>
              </a:solidFill>
            </a:rPr>
            <a:t>vast</a:t>
          </a:r>
          <a:r>
            <a:rPr lang="fi-FI" sz="1100" dirty="0">
              <a:solidFill>
                <a:schemeClr val="bg1"/>
              </a:solidFill>
            </a:rPr>
            <a:t>)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0.78989</cdr:x>
      <cdr:y>0.37854</cdr:y>
    </cdr:from>
    <cdr:to>
      <cdr:x>0.92574</cdr:x>
      <cdr:y>0.55854</cdr:y>
    </cdr:to>
    <cdr:pic>
      <cdr:nvPicPr>
        <cdr:cNvPr id="2" name="Graphic 11" descr="Smiling with hearts face outline with solid fill">
          <a:extLst xmlns:a="http://schemas.openxmlformats.org/drawingml/2006/main">
            <a:ext uri="{FF2B5EF4-FFF2-40B4-BE49-F238E27FC236}">
              <a16:creationId xmlns:a16="http://schemas.microsoft.com/office/drawing/2014/main" id="{5D93BB15-4544-55F0-9031-D45FD93946E0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  <a:ext uri="{96DAC541-7B7A-43D3-8B79-37D633B846F1}">
              <asvg:svgBlip xmlns:asvg="http://schemas.microsoft.com/office/drawing/2016/SVG/main" r:embed="rId2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316731" y="1922983"/>
          <a:ext cx="914406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0.09767</cdr:x>
      <cdr:y>0.38913</cdr:y>
    </cdr:from>
    <cdr:to>
      <cdr:x>0.23352</cdr:x>
      <cdr:y>0.56913</cdr:y>
    </cdr:to>
    <cdr:pic>
      <cdr:nvPicPr>
        <cdr:cNvPr id="3" name="Graphic 6" descr="Angry face outline with solid fill">
          <a:extLst xmlns:a="http://schemas.openxmlformats.org/drawingml/2006/main">
            <a:ext uri="{FF2B5EF4-FFF2-40B4-BE49-F238E27FC236}">
              <a16:creationId xmlns:a16="http://schemas.microsoft.com/office/drawing/2014/main" id="{D43F000C-8331-55D0-7FF0-CC51F5B60B17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3">
          <a:extLst>
            <a:ext uri="{28A0092B-C50C-407E-A947-70E740481C1C}">
              <a14:useLocalDpi xmlns:a14="http://schemas.microsoft.com/office/drawing/2010/main" val="0"/>
            </a:ext>
            <a:ext uri="{96DAC541-7B7A-43D3-8B79-37D633B846F1}">
              <asvg:svgBlip xmlns:asvg="http://schemas.microsoft.com/office/drawing/2016/SVG/main" r:embed="rId4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657424" y="1976760"/>
          <a:ext cx="914400" cy="914400"/>
        </a:xfrm>
        <a:prstGeom xmlns:a="http://schemas.openxmlformats.org/drawingml/2006/main" prst="rect">
          <a:avLst/>
        </a:prstGeom>
      </cdr:spPr>
    </cdr:pic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0.79743</cdr:x>
      <cdr:y>0.38854</cdr:y>
    </cdr:from>
    <cdr:to>
      <cdr:x>0.93328</cdr:x>
      <cdr:y>0.56854</cdr:y>
    </cdr:to>
    <cdr:pic>
      <cdr:nvPicPr>
        <cdr:cNvPr id="2" name="Graphic 11" descr="Smiling with hearts face outline with solid fill">
          <a:extLst xmlns:a="http://schemas.openxmlformats.org/drawingml/2006/main">
            <a:ext uri="{FF2B5EF4-FFF2-40B4-BE49-F238E27FC236}">
              <a16:creationId xmlns:a16="http://schemas.microsoft.com/office/drawing/2014/main" id="{4A02E666-CC72-B83E-B790-BD61C353C0C6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  <a:ext uri="{96DAC541-7B7A-43D3-8B79-37D633B846F1}">
              <asvg:svgBlip xmlns:asvg="http://schemas.microsoft.com/office/drawing/2016/SVG/main" r:embed="rId2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367531" y="1973783"/>
          <a:ext cx="914406" cy="914400"/>
        </a:xfrm>
        <a:prstGeom xmlns:a="http://schemas.openxmlformats.org/drawingml/2006/main" prst="rect">
          <a:avLst/>
        </a:prstGeom>
      </cdr:spPr>
    </cdr:pic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0.09628</cdr:x>
      <cdr:y>0.38968</cdr:y>
    </cdr:from>
    <cdr:to>
      <cdr:x>0.23213</cdr:x>
      <cdr:y>0.56968</cdr:y>
    </cdr:to>
    <cdr:pic>
      <cdr:nvPicPr>
        <cdr:cNvPr id="2" name="Graphic 6" descr="Angry face outline with solid fill">
          <a:extLst xmlns:a="http://schemas.openxmlformats.org/drawingml/2006/main">
            <a:ext uri="{FF2B5EF4-FFF2-40B4-BE49-F238E27FC236}">
              <a16:creationId xmlns:a16="http://schemas.microsoft.com/office/drawing/2014/main" id="{2A944A43-A798-C08A-2E5B-76652A07E7CC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  <a:ext uri="{96DAC541-7B7A-43D3-8B79-37D633B846F1}">
              <asvg:svgBlip xmlns:asvg="http://schemas.microsoft.com/office/drawing/2016/SVG/main" r:embed="rId2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648072" y="1979563"/>
          <a:ext cx="914400" cy="914400"/>
        </a:xfrm>
        <a:prstGeom xmlns:a="http://schemas.openxmlformats.org/drawingml/2006/main" prst="rect">
          <a:avLst/>
        </a:prstGeom>
      </cdr:spPr>
    </cdr:pic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0.79165</cdr:x>
      <cdr:y>0.37777</cdr:y>
    </cdr:from>
    <cdr:to>
      <cdr:x>0.9275</cdr:x>
      <cdr:y>0.55777</cdr:y>
    </cdr:to>
    <cdr:pic>
      <cdr:nvPicPr>
        <cdr:cNvPr id="2" name="Graphic 11" descr="Smiling with hearts face outline with solid fill">
          <a:extLst xmlns:a="http://schemas.openxmlformats.org/drawingml/2006/main">
            <a:ext uri="{FF2B5EF4-FFF2-40B4-BE49-F238E27FC236}">
              <a16:creationId xmlns:a16="http://schemas.microsoft.com/office/drawing/2014/main" id="{CBA30065-1442-5EB3-1A4F-6C1F2AEB03D4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  <a:ext uri="{96DAC541-7B7A-43D3-8B79-37D633B846F1}">
              <asvg:svgBlip xmlns:asvg="http://schemas.microsoft.com/office/drawing/2016/SVG/main" r:embed="rId2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328592" y="1919064"/>
          <a:ext cx="914406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0.09628</cdr:x>
      <cdr:y>0.41</cdr:y>
    </cdr:from>
    <cdr:to>
      <cdr:x>0.23213</cdr:x>
      <cdr:y>0.59</cdr:y>
    </cdr:to>
    <cdr:pic>
      <cdr:nvPicPr>
        <cdr:cNvPr id="3" name="Graphic 6" descr="Angry face outline with solid fill">
          <a:extLst xmlns:a="http://schemas.openxmlformats.org/drawingml/2006/main">
            <a:ext uri="{FF2B5EF4-FFF2-40B4-BE49-F238E27FC236}">
              <a16:creationId xmlns:a16="http://schemas.microsoft.com/office/drawing/2014/main" id="{7176E50C-BA9B-0D34-0946-D7AAA1B78653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3">
          <a:extLst>
            <a:ext uri="{28A0092B-C50C-407E-A947-70E740481C1C}">
              <a14:useLocalDpi xmlns:a14="http://schemas.microsoft.com/office/drawing/2010/main" val="0"/>
            </a:ext>
            <a:ext uri="{96DAC541-7B7A-43D3-8B79-37D633B846F1}">
              <asvg:svgBlip xmlns:asvg="http://schemas.microsoft.com/office/drawing/2016/SVG/main" r:embed="rId4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648072" y="2082800"/>
          <a:ext cx="914400" cy="914400"/>
        </a:xfrm>
        <a:prstGeom xmlns:a="http://schemas.openxmlformats.org/drawingml/2006/main" prst="rect">
          <a:avLst/>
        </a:prstGeom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7E8F46-BEAA-4400-8FD4-B9FCDD7C9C40}" type="datetimeFigureOut">
              <a:rPr lang="fi-FI" smtClean="0"/>
              <a:t>6.2.2024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198573-3C3B-4924-8293-F0819E38B6E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85897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68AD0B-6EBF-46A4-AE19-5A8916BE1640}" type="slidenum">
              <a:rPr lang="fi-FI" smtClean="0"/>
              <a:pPr/>
              <a:t>27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801847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68AD0B-6EBF-46A4-AE19-5A8916BE1640}" type="slidenum">
              <a:rPr lang="fi-FI" smtClean="0"/>
              <a:pPr/>
              <a:t>30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6972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3C249E9A-6EBA-413D-B8C0-7C46952B3D1E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DDCD6042-1A9B-4D84-9C3C-F5EB4A309421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/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B19AE79-3A6E-4F53-8435-C8F325C529E1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3D08E50-5CE6-46F2-B890-4624C6276324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73609C14-934F-44C4-9ACA-1A531AA5EB9B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952625A3-7E9E-44C2-BFCE-1E3DBFED5222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5"/>
          </p:nvPr>
        </p:nvSpPr>
        <p:spPr/>
        <p:txBody>
          <a:bodyPr/>
          <a:lstStyle/>
          <a:p>
            <a:fld id="{CD96B9DE-A99E-417A-B59B-33597D8B84C0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"/>
          </p:nvPr>
        </p:nvSpPr>
        <p:spPr/>
        <p:txBody>
          <a:bodyPr/>
          <a:lstStyle/>
          <a:p>
            <a:fld id="{07A2C497-A4B3-4819-9EB4-8D5C2F3C10C7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fld id="{B4B467B0-2B15-41BE-B26B-060EC02B6E30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289D99C8-8008-4172-A081-E91C0F9D082F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/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1F7164F0-D84F-45FF-9A0F-6262E3FA46B8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D0B7A-F5DD-4F40-B4CB-3B2C354B893A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sv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sv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635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ctr"/>
          <a:lstStyle/>
          <a:p>
            <a:pPr algn="ctr"/>
            <a:r>
              <a:rPr lang="fi-FI" sz="2200" b="1" i="0" u="none" dirty="0">
                <a:solidFill>
                  <a:srgbClr val="333333"/>
                </a:solidFill>
                <a:latin typeface="Arial"/>
              </a:rPr>
              <a:t>Vihdin Vesi</a:t>
            </a:r>
          </a:p>
          <a:p>
            <a:pPr algn="ctr"/>
            <a:r>
              <a:rPr lang="fi-FI" sz="2200" b="1" dirty="0">
                <a:latin typeface="Arial"/>
              </a:rPr>
              <a:t>Asiakaskysely 2023</a:t>
            </a:r>
            <a:endParaRPr lang="fi-FI" sz="1600" b="0" i="0" u="none" dirty="0">
              <a:solidFill>
                <a:srgbClr val="333333"/>
              </a:solidFill>
              <a:latin typeface="Arial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980FF2E-B14A-8E71-B207-099FA0E4BA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712227" y="908720"/>
            <a:ext cx="2934179" cy="1476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43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600" b="1" i="0" u="none" dirty="0">
                <a:latin typeface="Arial" pitchFamily="34" charset="0"/>
              </a:rPr>
              <a:t>Jos, </a:t>
            </a:r>
            <a:r>
              <a:rPr sz="1600" b="1" i="0" u="none" dirty="0" err="1">
                <a:latin typeface="Arial" pitchFamily="34" charset="0"/>
              </a:rPr>
              <a:t>niin</a:t>
            </a:r>
            <a:r>
              <a:rPr sz="1600" b="1" i="0" u="none" dirty="0">
                <a:latin typeface="Arial" pitchFamily="34" charset="0"/>
              </a:rPr>
              <a:t> </a:t>
            </a:r>
            <a:r>
              <a:rPr sz="1600" b="1" i="0" u="none" dirty="0" err="1">
                <a:latin typeface="Arial" pitchFamily="34" charset="0"/>
              </a:rPr>
              <a:t>mikä</a:t>
            </a:r>
            <a:r>
              <a:rPr sz="1600" b="1" i="0" u="none" dirty="0">
                <a:latin typeface="Arial" pitchFamily="34" charset="0"/>
              </a:rPr>
              <a:t>?</a:t>
            </a:r>
            <a:r>
              <a:rPr lang="fi-FI" sz="1600" b="1" i="0" u="none" dirty="0">
                <a:latin typeface="Arial" pitchFamily="34" charset="0"/>
              </a:rPr>
              <a:t> </a:t>
            </a:r>
            <a:endParaRPr sz="1600" b="1" i="0" u="none" dirty="0">
              <a:latin typeface="Arial" pitchFamily="34" charset="0"/>
            </a:endParaRPr>
          </a:p>
        </p:txBody>
      </p:sp>
      <p:graphicFrame>
        <p:nvGraphicFramePr>
          <p:cNvPr id="3" name="ChartObject">
            <a:extLst>
              <a:ext uri="{FF2B5EF4-FFF2-40B4-BE49-F238E27FC236}">
                <a16:creationId xmlns:a16="http://schemas.microsoft.com/office/drawing/2014/main" id="{D166F258-939C-2FFC-505C-BB55E1C38EC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29947894"/>
              </p:ext>
            </p:extLst>
          </p:nvPr>
        </p:nvGraphicFramePr>
        <p:xfrm>
          <a:off x="254000" y="1092200"/>
          <a:ext cx="8255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6771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lang="fi-FI" sz="1600" b="1" i="0" u="none" dirty="0">
                <a:latin typeface="Arial" pitchFamily="34" charset="0"/>
              </a:rPr>
              <a:t>HÄIRIÖTILANTEET</a:t>
            </a:r>
          </a:p>
          <a:p>
            <a:r>
              <a:rPr sz="1600" b="1" i="0" u="none" dirty="0" err="1">
                <a:latin typeface="Arial" pitchFamily="34" charset="0"/>
              </a:rPr>
              <a:t>Mitä</a:t>
            </a:r>
            <a:r>
              <a:rPr sz="1600" b="1" i="0" u="none" dirty="0">
                <a:latin typeface="Arial" pitchFamily="34" charset="0"/>
              </a:rPr>
              <a:t> </a:t>
            </a:r>
            <a:r>
              <a:rPr sz="1600" b="1" i="0" u="none" dirty="0" err="1">
                <a:latin typeface="Arial" pitchFamily="34" charset="0"/>
              </a:rPr>
              <a:t>kautta</a:t>
            </a:r>
            <a:r>
              <a:rPr sz="1600" b="1" i="0" u="none" dirty="0">
                <a:latin typeface="Arial" pitchFamily="34" charset="0"/>
              </a:rPr>
              <a:t> </a:t>
            </a:r>
            <a:r>
              <a:rPr sz="1600" b="1" i="0" u="none" dirty="0" err="1">
                <a:latin typeface="Arial" pitchFamily="34" charset="0"/>
              </a:rPr>
              <a:t>sait</a:t>
            </a:r>
            <a:r>
              <a:rPr sz="1600" b="1" i="0" u="none" dirty="0">
                <a:latin typeface="Arial" pitchFamily="34" charset="0"/>
              </a:rPr>
              <a:t> </a:t>
            </a:r>
            <a:r>
              <a:rPr sz="1600" b="1" i="0" u="none" dirty="0" err="1">
                <a:latin typeface="Arial" pitchFamily="34" charset="0"/>
              </a:rPr>
              <a:t>tiedon</a:t>
            </a:r>
            <a:r>
              <a:rPr sz="1600" b="1" i="0" u="none" dirty="0">
                <a:latin typeface="Arial" pitchFamily="34" charset="0"/>
              </a:rPr>
              <a:t> </a:t>
            </a:r>
            <a:r>
              <a:rPr sz="1600" b="1" i="0" u="none" dirty="0" err="1">
                <a:latin typeface="Arial" pitchFamily="34" charset="0"/>
              </a:rPr>
              <a:t>häiriötilanteesta</a:t>
            </a:r>
            <a:r>
              <a:rPr sz="1600" b="1" i="0" u="none" dirty="0">
                <a:latin typeface="Arial" pitchFamily="34" charset="0"/>
              </a:rPr>
              <a:t>?</a:t>
            </a:r>
            <a:r>
              <a:rPr lang="fi-FI" sz="1600" b="1" i="0" u="none" dirty="0">
                <a:latin typeface="Arial" pitchFamily="34" charset="0"/>
              </a:rPr>
              <a:t> </a:t>
            </a:r>
          </a:p>
          <a:p>
            <a:r>
              <a:rPr lang="fi-FI" sz="1200" b="1" i="0" u="none" dirty="0">
                <a:latin typeface="Arial" pitchFamily="34" charset="0"/>
              </a:rPr>
              <a:t>(% vastaajista/vaihtoehto; useamman vaihtoehdon valinta oli mahdollista kyselyssä)</a:t>
            </a:r>
            <a:endParaRPr sz="1200" b="1" i="0" u="none" dirty="0">
              <a:latin typeface="Arial" pitchFamily="34" charset="0"/>
            </a:endParaRPr>
          </a:p>
        </p:txBody>
      </p:sp>
      <p:graphicFrame>
        <p:nvGraphicFramePr>
          <p:cNvPr id="3" name="ChartObject">
            <a:extLst>
              <a:ext uri="{FF2B5EF4-FFF2-40B4-BE49-F238E27FC236}">
                <a16:creationId xmlns:a16="http://schemas.microsoft.com/office/drawing/2014/main" id="{F8A14DCB-21DB-8193-8CB2-25132C04C6A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97073163"/>
              </p:ext>
            </p:extLst>
          </p:nvPr>
        </p:nvGraphicFramePr>
        <p:xfrm>
          <a:off x="254000" y="1092200"/>
          <a:ext cx="8255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4924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lang="fi-FI" sz="1600" b="1" i="0" u="none" dirty="0">
                <a:latin typeface="Arial" pitchFamily="34" charset="0"/>
              </a:rPr>
              <a:t>HÄIRIÖTILANTEET</a:t>
            </a:r>
          </a:p>
          <a:p>
            <a:r>
              <a:rPr sz="1600" b="1" i="0" u="none" dirty="0" err="1">
                <a:latin typeface="Arial" pitchFamily="34" charset="0"/>
              </a:rPr>
              <a:t>Miten</a:t>
            </a:r>
            <a:r>
              <a:rPr sz="1600" b="1" i="0" u="none" dirty="0">
                <a:latin typeface="Arial" pitchFamily="34" charset="0"/>
              </a:rPr>
              <a:t> </a:t>
            </a:r>
            <a:r>
              <a:rPr sz="1600" b="1" i="0" u="none" dirty="0" err="1">
                <a:latin typeface="Arial" pitchFamily="34" charset="0"/>
              </a:rPr>
              <a:t>vesihuoltolaitos</a:t>
            </a:r>
            <a:r>
              <a:rPr sz="1600" b="1" i="0" u="none" dirty="0">
                <a:latin typeface="Arial" pitchFamily="34" charset="0"/>
              </a:rPr>
              <a:t> </a:t>
            </a:r>
            <a:r>
              <a:rPr sz="1600" b="1" i="0" u="none" dirty="0" err="1">
                <a:latin typeface="Arial" pitchFamily="34" charset="0"/>
              </a:rPr>
              <a:t>onnistui</a:t>
            </a:r>
            <a:r>
              <a:rPr sz="1600" b="1" i="0" u="none" dirty="0">
                <a:latin typeface="Arial" pitchFamily="34" charset="0"/>
              </a:rPr>
              <a:t> </a:t>
            </a:r>
            <a:r>
              <a:rPr sz="1600" b="1" i="0" u="none" dirty="0" err="1">
                <a:latin typeface="Arial" pitchFamily="34" charset="0"/>
              </a:rPr>
              <a:t>häiriötilanteen</a:t>
            </a:r>
            <a:r>
              <a:rPr sz="1600" b="1" i="0" u="none" dirty="0">
                <a:latin typeface="Arial" pitchFamily="34" charset="0"/>
              </a:rPr>
              <a:t> </a:t>
            </a:r>
            <a:r>
              <a:rPr sz="1600" b="1" i="0" u="none" dirty="0" err="1">
                <a:latin typeface="Arial" pitchFamily="34" charset="0"/>
              </a:rPr>
              <a:t>hoitamisessa</a:t>
            </a:r>
            <a:r>
              <a:rPr sz="1600" b="1" i="0" u="none" dirty="0">
                <a:latin typeface="Arial" pitchFamily="34" charset="0"/>
              </a:rPr>
              <a:t>?</a:t>
            </a:r>
          </a:p>
        </p:txBody>
      </p:sp>
      <p:graphicFrame>
        <p:nvGraphicFramePr>
          <p:cNvPr id="3" name="ChartObject">
            <a:extLst>
              <a:ext uri="{FF2B5EF4-FFF2-40B4-BE49-F238E27FC236}">
                <a16:creationId xmlns:a16="http://schemas.microsoft.com/office/drawing/2014/main" id="{33CD54DF-8828-1DF9-53AE-FFF6C99050BB}"/>
              </a:ext>
            </a:extLst>
          </p:cNvPr>
          <p:cNvGraphicFramePr/>
          <p:nvPr/>
        </p:nvGraphicFramePr>
        <p:xfrm>
          <a:off x="254000" y="1092200"/>
          <a:ext cx="6731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ew shape">
            <a:extLst>
              <a:ext uri="{FF2B5EF4-FFF2-40B4-BE49-F238E27FC236}">
                <a16:creationId xmlns:a16="http://schemas.microsoft.com/office/drawing/2014/main" id="{BA4D966E-0E6D-035F-46D9-800ACBE33A88}"/>
              </a:ext>
            </a:extLst>
          </p:cNvPr>
          <p:cNvSpPr/>
          <p:nvPr/>
        </p:nvSpPr>
        <p:spPr>
          <a:xfrm>
            <a:off x="254000" y="254000"/>
            <a:ext cx="11684000" cy="4924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lang="fi-FI" sz="1600" b="1" i="0" u="none" dirty="0">
                <a:latin typeface="Arial" pitchFamily="34" charset="0"/>
              </a:rPr>
              <a:t>HÄIRIÖTILANTEET</a:t>
            </a:r>
          </a:p>
          <a:p>
            <a:r>
              <a:rPr sz="1600" b="1" i="0" u="none" dirty="0" err="1">
                <a:latin typeface="Arial" pitchFamily="34" charset="0"/>
              </a:rPr>
              <a:t>Miten</a:t>
            </a:r>
            <a:r>
              <a:rPr sz="1600" b="1" i="0" u="none" dirty="0">
                <a:latin typeface="Arial" pitchFamily="34" charset="0"/>
              </a:rPr>
              <a:t> </a:t>
            </a:r>
            <a:r>
              <a:rPr sz="1600" b="1" i="0" u="none" dirty="0" err="1">
                <a:latin typeface="Arial" pitchFamily="34" charset="0"/>
              </a:rPr>
              <a:t>vesihuoltolaitos</a:t>
            </a:r>
            <a:r>
              <a:rPr sz="1600" b="1" i="0" u="none" dirty="0">
                <a:latin typeface="Arial" pitchFamily="34" charset="0"/>
              </a:rPr>
              <a:t> </a:t>
            </a:r>
            <a:r>
              <a:rPr sz="1600" b="1" i="0" u="none" dirty="0" err="1">
                <a:latin typeface="Arial" pitchFamily="34" charset="0"/>
              </a:rPr>
              <a:t>onnistui</a:t>
            </a:r>
            <a:r>
              <a:rPr sz="1600" b="1" i="0" u="none" dirty="0">
                <a:latin typeface="Arial" pitchFamily="34" charset="0"/>
              </a:rPr>
              <a:t> </a:t>
            </a:r>
            <a:r>
              <a:rPr sz="1600" b="1" i="0" u="none" dirty="0" err="1">
                <a:latin typeface="Arial" pitchFamily="34" charset="0"/>
              </a:rPr>
              <a:t>häiriötilanteen</a:t>
            </a:r>
            <a:r>
              <a:rPr sz="1600" b="1" i="0" u="none" dirty="0">
                <a:latin typeface="Arial" pitchFamily="34" charset="0"/>
              </a:rPr>
              <a:t> </a:t>
            </a:r>
            <a:r>
              <a:rPr sz="1600" b="1" i="0" u="none" dirty="0" err="1">
                <a:latin typeface="Arial" pitchFamily="34" charset="0"/>
              </a:rPr>
              <a:t>hoitamisessa</a:t>
            </a:r>
            <a:r>
              <a:rPr sz="1600" b="1" i="0" u="none" dirty="0">
                <a:latin typeface="Arial" pitchFamily="34" charset="0"/>
              </a:rPr>
              <a:t>?</a:t>
            </a:r>
          </a:p>
        </p:txBody>
      </p:sp>
      <p:graphicFrame>
        <p:nvGraphicFramePr>
          <p:cNvPr id="3" name="ChartObject">
            <a:extLst>
              <a:ext uri="{FF2B5EF4-FFF2-40B4-BE49-F238E27FC236}">
                <a16:creationId xmlns:a16="http://schemas.microsoft.com/office/drawing/2014/main" id="{5AA8DC98-9387-B4CA-9E5C-78BC6C10F8C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47928182"/>
              </p:ext>
            </p:extLst>
          </p:nvPr>
        </p:nvGraphicFramePr>
        <p:xfrm>
          <a:off x="254000" y="1124744"/>
          <a:ext cx="6731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ew shape">
            <a:extLst>
              <a:ext uri="{FF2B5EF4-FFF2-40B4-BE49-F238E27FC236}">
                <a16:creationId xmlns:a16="http://schemas.microsoft.com/office/drawing/2014/main" id="{32E2A0CF-38A7-7D72-06C8-18DEBE470940}"/>
              </a:ext>
            </a:extLst>
          </p:cNvPr>
          <p:cNvSpPr/>
          <p:nvPr/>
        </p:nvSpPr>
        <p:spPr>
          <a:xfrm>
            <a:off x="254000" y="254000"/>
            <a:ext cx="11684000" cy="4924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lang="fi-FI" sz="1600" b="1" i="0" u="none" dirty="0">
                <a:latin typeface="Arial" pitchFamily="34" charset="0"/>
              </a:rPr>
              <a:t>HÄIRIÖTILANTEET</a:t>
            </a:r>
          </a:p>
          <a:p>
            <a:r>
              <a:rPr sz="1600" b="1" i="0" u="none" dirty="0" err="1">
                <a:latin typeface="Arial" pitchFamily="34" charset="0"/>
              </a:rPr>
              <a:t>Miten</a:t>
            </a:r>
            <a:r>
              <a:rPr sz="1600" b="1" i="0" u="none" dirty="0">
                <a:latin typeface="Arial" pitchFamily="34" charset="0"/>
              </a:rPr>
              <a:t> </a:t>
            </a:r>
            <a:r>
              <a:rPr sz="1600" b="1" i="0" u="none" dirty="0" err="1">
                <a:latin typeface="Arial" pitchFamily="34" charset="0"/>
              </a:rPr>
              <a:t>vesihuoltolaitos</a:t>
            </a:r>
            <a:r>
              <a:rPr sz="1600" b="1" i="0" u="none" dirty="0">
                <a:latin typeface="Arial" pitchFamily="34" charset="0"/>
              </a:rPr>
              <a:t> </a:t>
            </a:r>
            <a:r>
              <a:rPr sz="1600" b="1" i="0" u="none" dirty="0" err="1">
                <a:latin typeface="Arial" pitchFamily="34" charset="0"/>
              </a:rPr>
              <a:t>onnistui</a:t>
            </a:r>
            <a:r>
              <a:rPr sz="1600" b="1" i="0" u="none" dirty="0">
                <a:latin typeface="Arial" pitchFamily="34" charset="0"/>
              </a:rPr>
              <a:t> </a:t>
            </a:r>
            <a:r>
              <a:rPr sz="1600" b="1" i="0" u="none" dirty="0" err="1">
                <a:latin typeface="Arial" pitchFamily="34" charset="0"/>
              </a:rPr>
              <a:t>häiriötilanteen</a:t>
            </a:r>
            <a:r>
              <a:rPr sz="1600" b="1" i="0" u="none" dirty="0">
                <a:latin typeface="Arial" pitchFamily="34" charset="0"/>
              </a:rPr>
              <a:t> </a:t>
            </a:r>
            <a:r>
              <a:rPr sz="1600" b="1" i="0" u="none" dirty="0" err="1">
                <a:latin typeface="Arial" pitchFamily="34" charset="0"/>
              </a:rPr>
              <a:t>hoitamisessa</a:t>
            </a:r>
            <a:r>
              <a:rPr sz="1600" b="1" i="0" u="none" dirty="0">
                <a:latin typeface="Arial" pitchFamily="34" charset="0"/>
              </a:rPr>
              <a:t>?</a:t>
            </a:r>
          </a:p>
        </p:txBody>
      </p:sp>
      <p:graphicFrame>
        <p:nvGraphicFramePr>
          <p:cNvPr id="3" name="ChartObject">
            <a:extLst>
              <a:ext uri="{FF2B5EF4-FFF2-40B4-BE49-F238E27FC236}">
                <a16:creationId xmlns:a16="http://schemas.microsoft.com/office/drawing/2014/main" id="{CB79366C-A6FC-14BC-C317-71796AD1723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07220669"/>
              </p:ext>
            </p:extLst>
          </p:nvPr>
        </p:nvGraphicFramePr>
        <p:xfrm>
          <a:off x="407368" y="1124744"/>
          <a:ext cx="6731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462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600" b="1" i="0" u="none" dirty="0">
                <a:latin typeface="Arial" pitchFamily="34" charset="0"/>
              </a:rPr>
              <a:t>MITTAROINTI JA LASKUTUS</a:t>
            </a:r>
          </a:p>
        </p:txBody>
      </p:sp>
      <p:graphicFrame>
        <p:nvGraphicFramePr>
          <p:cNvPr id="3" name="ChartObject">
            <a:extLst>
              <a:ext uri="{FF2B5EF4-FFF2-40B4-BE49-F238E27FC236}">
                <a16:creationId xmlns:a16="http://schemas.microsoft.com/office/drawing/2014/main" id="{22D5738C-CEC5-5907-F347-B33C5975BFA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39208619"/>
              </p:ext>
            </p:extLst>
          </p:nvPr>
        </p:nvGraphicFramePr>
        <p:xfrm>
          <a:off x="254000" y="1092200"/>
          <a:ext cx="6731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ew shape">
            <a:extLst>
              <a:ext uri="{FF2B5EF4-FFF2-40B4-BE49-F238E27FC236}">
                <a16:creationId xmlns:a16="http://schemas.microsoft.com/office/drawing/2014/main" id="{13C24FBC-C450-2CEA-6078-3BBAA43296B7}"/>
              </a:ext>
            </a:extLst>
          </p:cNvPr>
          <p:cNvSpPr/>
          <p:nvPr/>
        </p:nvSpPr>
        <p:spPr>
          <a:xfrm>
            <a:off x="254000" y="254000"/>
            <a:ext cx="11684000" cy="243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600" b="1" i="0" u="none" dirty="0">
                <a:latin typeface="Arial" pitchFamily="34" charset="0"/>
              </a:rPr>
              <a:t>MITTAROINTI JA LASKUTUS</a:t>
            </a:r>
          </a:p>
        </p:txBody>
      </p:sp>
      <p:graphicFrame>
        <p:nvGraphicFramePr>
          <p:cNvPr id="4" name="ChartObject">
            <a:extLst>
              <a:ext uri="{FF2B5EF4-FFF2-40B4-BE49-F238E27FC236}">
                <a16:creationId xmlns:a16="http://schemas.microsoft.com/office/drawing/2014/main" id="{97CFA488-9875-1750-5EB1-F6726815766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8245748"/>
              </p:ext>
            </p:extLst>
          </p:nvPr>
        </p:nvGraphicFramePr>
        <p:xfrm>
          <a:off x="407368" y="1124744"/>
          <a:ext cx="6731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Graphic 6" descr="Angry face outline with solid fill">
            <a:extLst>
              <a:ext uri="{FF2B5EF4-FFF2-40B4-BE49-F238E27FC236}">
                <a16:creationId xmlns:a16="http://schemas.microsoft.com/office/drawing/2014/main" id="{2A944A43-A798-C08A-2E5B-76652A07E7C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27448" y="3140968"/>
            <a:ext cx="914400" cy="91440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ew shape">
            <a:extLst>
              <a:ext uri="{FF2B5EF4-FFF2-40B4-BE49-F238E27FC236}">
                <a16:creationId xmlns:a16="http://schemas.microsoft.com/office/drawing/2014/main" id="{283AA3F2-5002-9691-20DD-0BAFF2653954}"/>
              </a:ext>
            </a:extLst>
          </p:cNvPr>
          <p:cNvSpPr/>
          <p:nvPr/>
        </p:nvSpPr>
        <p:spPr>
          <a:xfrm>
            <a:off x="254000" y="254000"/>
            <a:ext cx="11684000" cy="2462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600" b="1" i="0" u="none" dirty="0">
                <a:latin typeface="Arial" pitchFamily="34" charset="0"/>
              </a:rPr>
              <a:t>MITTAROINTI JA LASKUTUS</a:t>
            </a:r>
          </a:p>
        </p:txBody>
      </p:sp>
      <p:graphicFrame>
        <p:nvGraphicFramePr>
          <p:cNvPr id="3" name="ChartObject">
            <a:extLst>
              <a:ext uri="{FF2B5EF4-FFF2-40B4-BE49-F238E27FC236}">
                <a16:creationId xmlns:a16="http://schemas.microsoft.com/office/drawing/2014/main" id="{97D85448-020F-F3A3-FD89-9B48E2FA14A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50506115"/>
              </p:ext>
            </p:extLst>
          </p:nvPr>
        </p:nvGraphicFramePr>
        <p:xfrm>
          <a:off x="407368" y="889000"/>
          <a:ext cx="6731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Graphic 11" descr="Smiling with hearts face outline with solid fill">
            <a:extLst>
              <a:ext uri="{FF2B5EF4-FFF2-40B4-BE49-F238E27FC236}">
                <a16:creationId xmlns:a16="http://schemas.microsoft.com/office/drawing/2014/main" id="{CBA30065-1442-5EB3-1A4F-6C1F2AEB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735960" y="2852936"/>
            <a:ext cx="914406" cy="91440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ew shape">
            <a:extLst>
              <a:ext uri="{FF2B5EF4-FFF2-40B4-BE49-F238E27FC236}">
                <a16:creationId xmlns:a16="http://schemas.microsoft.com/office/drawing/2014/main" id="{B676AE0E-AAB0-139F-113C-FBE7D3146D32}"/>
              </a:ext>
            </a:extLst>
          </p:cNvPr>
          <p:cNvSpPr/>
          <p:nvPr/>
        </p:nvSpPr>
        <p:spPr>
          <a:xfrm>
            <a:off x="254000" y="254000"/>
            <a:ext cx="11684000" cy="276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600" b="1" i="0" u="none" dirty="0">
                <a:latin typeface="Arial" pitchFamily="34" charset="0"/>
              </a:rPr>
              <a:t>MITTAROINTI JA LASKUTU</a:t>
            </a:r>
            <a:r>
              <a:rPr b="1" i="0" u="none" dirty="0">
                <a:latin typeface="Arial" pitchFamily="34" charset="0"/>
              </a:rPr>
              <a:t>S</a:t>
            </a:r>
          </a:p>
        </p:txBody>
      </p:sp>
      <p:graphicFrame>
        <p:nvGraphicFramePr>
          <p:cNvPr id="3" name="ChartObject">
            <a:extLst>
              <a:ext uri="{FF2B5EF4-FFF2-40B4-BE49-F238E27FC236}">
                <a16:creationId xmlns:a16="http://schemas.microsoft.com/office/drawing/2014/main" id="{DF533AA1-C8A1-0599-3588-D7ADA349FA3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83619335"/>
              </p:ext>
            </p:extLst>
          </p:nvPr>
        </p:nvGraphicFramePr>
        <p:xfrm>
          <a:off x="479376" y="1052736"/>
          <a:ext cx="6731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738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600" b="1" i="0" u="none" dirty="0">
                <a:latin typeface="Arial" pitchFamily="34" charset="0"/>
              </a:rPr>
              <a:t>ASIAKASPALVELU </a:t>
            </a:r>
            <a:endParaRPr lang="fi-FI" sz="1600" b="1" i="0" u="none" dirty="0">
              <a:latin typeface="Arial" pitchFamily="34" charset="0"/>
            </a:endParaRPr>
          </a:p>
          <a:p>
            <a:r>
              <a:rPr sz="1600" b="1" i="0" u="none" dirty="0" err="1">
                <a:latin typeface="Arial" pitchFamily="34" charset="0"/>
              </a:rPr>
              <a:t>Oletko</a:t>
            </a:r>
            <a:r>
              <a:rPr sz="1600" b="1" i="0" u="none" dirty="0">
                <a:latin typeface="Arial" pitchFamily="34" charset="0"/>
              </a:rPr>
              <a:t> </a:t>
            </a:r>
            <a:r>
              <a:rPr sz="1600" b="1" i="0" u="none" dirty="0" err="1">
                <a:latin typeface="Arial" pitchFamily="34" charset="0"/>
              </a:rPr>
              <a:t>viimeksi</a:t>
            </a:r>
            <a:r>
              <a:rPr sz="1600" b="1" i="0" u="none" dirty="0">
                <a:latin typeface="Arial" pitchFamily="34" charset="0"/>
              </a:rPr>
              <a:t> </a:t>
            </a:r>
            <a:r>
              <a:rPr sz="1600" b="1" i="0" u="none" dirty="0" err="1">
                <a:latin typeface="Arial" pitchFamily="34" charset="0"/>
              </a:rPr>
              <a:t>kuluneen</a:t>
            </a:r>
            <a:r>
              <a:rPr sz="1600" b="1" i="0" u="none" dirty="0">
                <a:latin typeface="Arial" pitchFamily="34" charset="0"/>
              </a:rPr>
              <a:t> </a:t>
            </a:r>
            <a:r>
              <a:rPr sz="1600" b="1" i="0" u="none" dirty="0" err="1">
                <a:latin typeface="Arial" pitchFamily="34" charset="0"/>
              </a:rPr>
              <a:t>vuoden</a:t>
            </a:r>
            <a:r>
              <a:rPr sz="1600" b="1" i="0" u="none" dirty="0">
                <a:latin typeface="Arial" pitchFamily="34" charset="0"/>
              </a:rPr>
              <a:t> </a:t>
            </a:r>
            <a:r>
              <a:rPr sz="1600" b="1" i="0" u="none" dirty="0" err="1">
                <a:latin typeface="Arial" pitchFamily="34" charset="0"/>
              </a:rPr>
              <a:t>aikana</a:t>
            </a:r>
            <a:r>
              <a:rPr sz="1600" b="1" i="0" u="none" dirty="0">
                <a:latin typeface="Arial" pitchFamily="34" charset="0"/>
              </a:rPr>
              <a:t> </a:t>
            </a:r>
            <a:r>
              <a:rPr sz="1600" b="1" i="0" u="none" dirty="0" err="1">
                <a:latin typeface="Arial" pitchFamily="34" charset="0"/>
              </a:rPr>
              <a:t>asioinut</a:t>
            </a:r>
            <a:r>
              <a:rPr sz="1600" b="1" i="0" u="none" dirty="0">
                <a:latin typeface="Arial" pitchFamily="34" charset="0"/>
              </a:rPr>
              <a:t> </a:t>
            </a:r>
            <a:r>
              <a:rPr lang="fi-FI" sz="1600" b="1" i="0" u="none" dirty="0">
                <a:latin typeface="Arial" pitchFamily="34" charset="0"/>
              </a:rPr>
              <a:t>Vihdin</a:t>
            </a:r>
            <a:r>
              <a:rPr sz="1600" b="1" i="0" u="none" dirty="0">
                <a:latin typeface="Arial" pitchFamily="34" charset="0"/>
              </a:rPr>
              <a:t> </a:t>
            </a:r>
            <a:r>
              <a:rPr sz="1600" b="1" i="0" u="none" dirty="0" err="1">
                <a:latin typeface="Arial" pitchFamily="34" charset="0"/>
              </a:rPr>
              <a:t>Veden</a:t>
            </a:r>
            <a:r>
              <a:rPr sz="1600" b="1" i="0" u="none" dirty="0">
                <a:latin typeface="Arial" pitchFamily="34" charset="0"/>
              </a:rPr>
              <a:t> </a:t>
            </a:r>
            <a:r>
              <a:rPr sz="1600" b="1" i="0" u="none" dirty="0" err="1">
                <a:latin typeface="Arial" pitchFamily="34" charset="0"/>
              </a:rPr>
              <a:t>kanssa</a:t>
            </a:r>
            <a:r>
              <a:rPr sz="1600" b="1" i="0" u="none" dirty="0">
                <a:latin typeface="Arial" pitchFamily="34" charset="0"/>
              </a:rPr>
              <a:t> </a:t>
            </a:r>
            <a:r>
              <a:rPr sz="1600" b="1" i="0" u="none" dirty="0" err="1">
                <a:latin typeface="Arial" pitchFamily="34" charset="0"/>
              </a:rPr>
              <a:t>joissain</a:t>
            </a:r>
            <a:r>
              <a:rPr sz="1600" b="1" i="0" u="none" dirty="0">
                <a:latin typeface="Arial" pitchFamily="34" charset="0"/>
              </a:rPr>
              <a:t> </a:t>
            </a:r>
            <a:r>
              <a:rPr sz="1600" b="1" i="0" u="none" dirty="0" err="1">
                <a:latin typeface="Arial" pitchFamily="34" charset="0"/>
              </a:rPr>
              <a:t>seuraavista</a:t>
            </a:r>
            <a:r>
              <a:rPr sz="1600" b="1" i="0" u="none" dirty="0">
                <a:latin typeface="Arial" pitchFamily="34" charset="0"/>
              </a:rPr>
              <a:t> </a:t>
            </a:r>
            <a:r>
              <a:rPr sz="1600" b="1" i="0" u="none" dirty="0" err="1">
                <a:latin typeface="Arial" pitchFamily="34" charset="0"/>
              </a:rPr>
              <a:t>asioista</a:t>
            </a:r>
            <a:r>
              <a:rPr sz="1600" b="1" i="0" u="none" dirty="0">
                <a:latin typeface="Arial" pitchFamily="34" charset="0"/>
              </a:rPr>
              <a:t>?</a:t>
            </a:r>
            <a:endParaRPr lang="fi-FI" sz="1600" b="1" i="0" u="none" dirty="0">
              <a:latin typeface="Arial" pitchFamily="34" charset="0"/>
            </a:endParaRPr>
          </a:p>
          <a:p>
            <a:r>
              <a:rPr lang="fi-FI" sz="1600" b="1" dirty="0">
                <a:latin typeface="Arial" pitchFamily="34" charset="0"/>
              </a:rPr>
              <a:t>Noin joka 4. vastaaja on asioinut asiakaspalvelussa </a:t>
            </a:r>
            <a:endParaRPr sz="1600" b="1" i="0" u="none" dirty="0">
              <a:latin typeface="Arial" pitchFamily="34" charset="0"/>
            </a:endParaRPr>
          </a:p>
        </p:txBody>
      </p:sp>
      <p:graphicFrame>
        <p:nvGraphicFramePr>
          <p:cNvPr id="3" name="New Table">
            <a:extLst>
              <a:ext uri="{FF2B5EF4-FFF2-40B4-BE49-F238E27FC236}">
                <a16:creationId xmlns:a16="http://schemas.microsoft.com/office/drawing/2014/main" id="{25C05832-FDF6-299D-5378-EE7C1E16DE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8580255"/>
              </p:ext>
            </p:extLst>
          </p:nvPr>
        </p:nvGraphicFramePr>
        <p:xfrm>
          <a:off x="254000" y="1336040"/>
          <a:ext cx="9736665" cy="4541520"/>
        </p:xfrm>
        <a:graphic>
          <a:graphicData uri="http://schemas.openxmlformats.org/drawingml/2006/table">
            <a:tbl>
              <a:tblPr firstRow="1" bandRow="1"/>
              <a:tblGrid>
                <a:gridCol w="1947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7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7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73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473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sz="14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sz="1400" b="1" i="0" u="none">
                          <a:solidFill>
                            <a:srgbClr val="333333"/>
                          </a:solidFill>
                          <a:latin typeface="Arial"/>
                        </a:rPr>
                        <a:t>2023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sz="1400" b="1" i="0" u="none">
                          <a:solidFill>
                            <a:srgbClr val="333333"/>
                          </a:solidFill>
                          <a:latin typeface="Arial"/>
                        </a:rPr>
                        <a:t>2021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sz="14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4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4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400" b="1" i="0" u="none">
                          <a:solidFill>
                            <a:srgbClr val="333333"/>
                          </a:solidFill>
                          <a:latin typeface="Arial"/>
                        </a:rPr>
                        <a:t>n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400" b="1" i="0" u="none">
                          <a:solidFill>
                            <a:srgbClr val="333333"/>
                          </a:solidFill>
                          <a:latin typeface="Arial"/>
                        </a:rPr>
                        <a:t>Prosentti</a:t>
                      </a:r>
                    </a:p>
                  </a:txBody>
                  <a:tcPr>
                    <a:lnB w="25400">
                      <a:solidFill>
                        <a:srgbClr val="124456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Kysely tai tiedustelu asiakaspalveluun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 dirty="0">
                          <a:solidFill>
                            <a:srgbClr val="333333"/>
                          </a:solidFill>
                          <a:latin typeface="Arial"/>
                        </a:rPr>
                        <a:t>64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14,3%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60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12,4%</a:t>
                      </a:r>
                    </a:p>
                  </a:txBody>
                  <a:tcPr>
                    <a:lnT w="25400" cap="flat" cmpd="sng" algn="ctr">
                      <a:solidFill>
                        <a:srgbClr val="124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Liitoskohtalausunnon tilaus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0,7%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1,4%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Työtilaus (liitos, saneeraus, mittarin vaihto ym)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 dirty="0">
                          <a:solidFill>
                            <a:srgbClr val="333333"/>
                          </a:solidFill>
                          <a:latin typeface="Arial"/>
                        </a:rPr>
                        <a:t>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8,2%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4,1%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Liittymäsopimuksen tekeminen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1,8%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19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3,9%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Liittymäsopimuksen siirto uudelle omistajalle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1,1%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4,6%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Ei mikään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349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77,7%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389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80,5%</a:t>
                      </a:r>
                    </a:p>
                  </a:txBody>
                  <a:tcPr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Muu asia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sz="1400" b="0" i="0" u="none">
                          <a:solidFill>
                            <a:srgbClr val="333333"/>
                          </a:solidFill>
                          <a:latin typeface="Arial"/>
                        </a:rPr>
                        <a:t>0,0%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400" b="1" i="0" u="none">
                          <a:solidFill>
                            <a:srgbClr val="333333"/>
                          </a:solidFill>
                          <a:latin typeface="Arial"/>
                        </a:rPr>
                        <a:t>Yhteensä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400" b="1" i="0" u="none" dirty="0">
                          <a:solidFill>
                            <a:srgbClr val="333333"/>
                          </a:solidFill>
                          <a:latin typeface="Arial"/>
                        </a:rPr>
                        <a:t>466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sz="1400" b="1" i="0" u="none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400" b="1" i="0" u="none">
                          <a:solidFill>
                            <a:srgbClr val="333333"/>
                          </a:solidFill>
                          <a:latin typeface="Arial"/>
                        </a:rPr>
                        <a:t>517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sz="1400" b="1" i="0" u="none" dirty="0">
                        <a:solidFill>
                          <a:srgbClr val="333333"/>
                        </a:solidFill>
                        <a:latin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462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lang="fi-FI" sz="1600" b="1" i="0" u="none" dirty="0">
                <a:latin typeface="Arial" pitchFamily="34" charset="0"/>
              </a:rPr>
              <a:t>AJANKOHTA JA VASTAAJAT</a:t>
            </a:r>
            <a:endParaRPr sz="1600" b="1" i="0" u="none" dirty="0">
              <a:latin typeface="Arial" pitchFamily="34" charset="0"/>
            </a:endParaRPr>
          </a:p>
        </p:txBody>
      </p:sp>
      <p:sp>
        <p:nvSpPr>
          <p:cNvPr id="4" name="Sisällön paikkamerkki 2">
            <a:extLst>
              <a:ext uri="{FF2B5EF4-FFF2-40B4-BE49-F238E27FC236}">
                <a16:creationId xmlns:a16="http://schemas.microsoft.com/office/drawing/2014/main" id="{59637797-EDE7-F9E2-451A-237FE0FF5F69}"/>
              </a:ext>
            </a:extLst>
          </p:cNvPr>
          <p:cNvSpPr>
            <a:spLocks noGrp="1"/>
          </p:cNvSpPr>
          <p:nvPr/>
        </p:nvSpPr>
        <p:spPr>
          <a:xfrm>
            <a:off x="838200" y="1253331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sz="2000" dirty="0"/>
              <a:t>Kyselylinkki lähetettiin 2658 sähköpostiosoitteeseen ja julkaistiin Vihdin Veden nettisivulla</a:t>
            </a:r>
          </a:p>
          <a:p>
            <a:r>
              <a:rPr lang="fi-FI" sz="2000" dirty="0"/>
              <a:t>Kysely suomeksi </a:t>
            </a:r>
          </a:p>
          <a:p>
            <a:r>
              <a:rPr lang="fi-FI" sz="2000" dirty="0"/>
              <a:t>Vastausaika 1.11.-14.11.2023</a:t>
            </a:r>
          </a:p>
          <a:p>
            <a:r>
              <a:rPr lang="fi-FI" sz="2000" dirty="0"/>
              <a:t>Vastauksia 505, joista 10 kpl nettisivun linkin kautta ja 495 sähköpostiin lähetetyn linkin kautta; vastausprosentti 19%.</a:t>
            </a:r>
          </a:p>
          <a:p>
            <a:r>
              <a:rPr lang="fi-FI" sz="2000" dirty="0"/>
              <a:t>Vuoden 2021 vertailuaineistossa vastauksia 542</a:t>
            </a:r>
          </a:p>
          <a:p>
            <a:r>
              <a:rPr lang="fi-FI" sz="2000" dirty="0"/>
              <a:t>Ei pakollisia kysymyksiä, nimettömät vastaukset</a:t>
            </a:r>
          </a:p>
          <a:p>
            <a:r>
              <a:rPr lang="fi-FI" sz="2000" dirty="0"/>
              <a:t>Vastaajia pyydettiin syöttämään postinumero, vastaukset käsitellään nimettöminä</a:t>
            </a:r>
          </a:p>
          <a:p>
            <a:r>
              <a:rPr lang="fi-FI" sz="2000" dirty="0"/>
              <a:t>Järjestelmävaihdos Questback -&gt;</a:t>
            </a:r>
            <a:r>
              <a:rPr lang="fi-FI" sz="2000" dirty="0" err="1"/>
              <a:t>Webropol</a:t>
            </a:r>
            <a:r>
              <a:rPr lang="fi-FI" sz="2000" dirty="0"/>
              <a:t> ennen raportointia</a:t>
            </a:r>
          </a:p>
          <a:p>
            <a:endParaRPr lang="fi-FI" sz="2000" dirty="0"/>
          </a:p>
          <a:p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3526448799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4924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lang="fi-FI" sz="1600" b="1" i="0" u="none" dirty="0">
                <a:latin typeface="Arial" pitchFamily="34" charset="0"/>
              </a:rPr>
              <a:t>ASIAKASPALVELU</a:t>
            </a:r>
          </a:p>
          <a:p>
            <a:r>
              <a:rPr sz="1600" b="1" i="0" u="none" dirty="0" err="1">
                <a:latin typeface="Arial" pitchFamily="34" charset="0"/>
              </a:rPr>
              <a:t>Arvioi</a:t>
            </a:r>
            <a:r>
              <a:rPr sz="1600" b="1" i="0" u="none" dirty="0">
                <a:latin typeface="Arial" pitchFamily="34" charset="0"/>
              </a:rPr>
              <a:t> </a:t>
            </a:r>
            <a:r>
              <a:rPr sz="1600" b="1" i="0" u="none" dirty="0" err="1">
                <a:latin typeface="Arial" pitchFamily="34" charset="0"/>
              </a:rPr>
              <a:t>kokemaasi</a:t>
            </a:r>
            <a:r>
              <a:rPr sz="1600" b="1" i="0" u="none" dirty="0">
                <a:latin typeface="Arial" pitchFamily="34" charset="0"/>
              </a:rPr>
              <a:t> </a:t>
            </a:r>
            <a:r>
              <a:rPr sz="1600" b="1" i="0" u="none" dirty="0" err="1">
                <a:latin typeface="Arial" pitchFamily="34" charset="0"/>
              </a:rPr>
              <a:t>asiakaspalvelua</a:t>
            </a:r>
            <a:r>
              <a:rPr sz="1600" b="1" i="0" u="none" dirty="0">
                <a:latin typeface="Arial" pitchFamily="34" charset="0"/>
              </a:rPr>
              <a:t> - </a:t>
            </a:r>
            <a:r>
              <a:rPr sz="1600" b="1" i="0" u="none" dirty="0" err="1">
                <a:latin typeface="Arial" pitchFamily="34" charset="0"/>
              </a:rPr>
              <a:t>missä</a:t>
            </a:r>
            <a:r>
              <a:rPr sz="1600" b="1" i="0" u="none" dirty="0">
                <a:latin typeface="Arial" pitchFamily="34" charset="0"/>
              </a:rPr>
              <a:t> </a:t>
            </a:r>
            <a:r>
              <a:rPr sz="1600" b="1" i="0" u="none" dirty="0" err="1">
                <a:latin typeface="Arial" pitchFamily="34" charset="0"/>
              </a:rPr>
              <a:t>määrän</a:t>
            </a:r>
            <a:r>
              <a:rPr sz="1600" b="1" i="0" u="none" dirty="0">
                <a:latin typeface="Arial" pitchFamily="34" charset="0"/>
              </a:rPr>
              <a:t> </a:t>
            </a:r>
            <a:r>
              <a:rPr sz="1600" b="1" i="0" u="none" dirty="0" err="1">
                <a:latin typeface="Arial" pitchFamily="34" charset="0"/>
              </a:rPr>
              <a:t>olet</a:t>
            </a:r>
            <a:r>
              <a:rPr sz="1600" b="1" i="0" u="none" dirty="0">
                <a:latin typeface="Arial" pitchFamily="34" charset="0"/>
              </a:rPr>
              <a:t> </a:t>
            </a:r>
            <a:r>
              <a:rPr sz="1600" b="1" i="0" u="none" dirty="0" err="1">
                <a:latin typeface="Arial" pitchFamily="34" charset="0"/>
              </a:rPr>
              <a:t>samaa</a:t>
            </a:r>
            <a:r>
              <a:rPr sz="1600" b="1" i="0" u="none" dirty="0">
                <a:latin typeface="Arial" pitchFamily="34" charset="0"/>
              </a:rPr>
              <a:t> tai </a:t>
            </a:r>
            <a:r>
              <a:rPr sz="1600" b="1" i="0" u="none" dirty="0" err="1">
                <a:latin typeface="Arial" pitchFamily="34" charset="0"/>
              </a:rPr>
              <a:t>eri</a:t>
            </a:r>
            <a:r>
              <a:rPr sz="1600" b="1" i="0" u="none" dirty="0">
                <a:latin typeface="Arial" pitchFamily="34" charset="0"/>
              </a:rPr>
              <a:t> </a:t>
            </a:r>
            <a:r>
              <a:rPr sz="1600" b="1" i="0" u="none" dirty="0" err="1">
                <a:latin typeface="Arial" pitchFamily="34" charset="0"/>
              </a:rPr>
              <a:t>mieltä</a:t>
            </a:r>
            <a:r>
              <a:rPr sz="1600" b="1" i="0" u="none" dirty="0">
                <a:latin typeface="Arial" pitchFamily="34" charset="0"/>
              </a:rPr>
              <a:t> </a:t>
            </a:r>
            <a:r>
              <a:rPr sz="1600" b="1" i="0" u="none" dirty="0" err="1">
                <a:latin typeface="Arial" pitchFamily="34" charset="0"/>
              </a:rPr>
              <a:t>seuraavista</a:t>
            </a:r>
            <a:r>
              <a:rPr sz="1600" b="1" i="0" u="none" dirty="0">
                <a:latin typeface="Arial" pitchFamily="34" charset="0"/>
              </a:rPr>
              <a:t> </a:t>
            </a:r>
            <a:r>
              <a:rPr sz="1600" b="1" i="0" u="none" dirty="0" err="1">
                <a:latin typeface="Arial" pitchFamily="34" charset="0"/>
              </a:rPr>
              <a:t>väitteistä</a:t>
            </a:r>
            <a:r>
              <a:rPr sz="1600" b="1" i="0" u="none" dirty="0">
                <a:latin typeface="Arial" pitchFamily="34" charset="0"/>
              </a:rPr>
              <a:t>?</a:t>
            </a:r>
          </a:p>
        </p:txBody>
      </p:sp>
      <p:graphicFrame>
        <p:nvGraphicFramePr>
          <p:cNvPr id="3" name="ChartObject">
            <a:extLst>
              <a:ext uri="{FF2B5EF4-FFF2-40B4-BE49-F238E27FC236}">
                <a16:creationId xmlns:a16="http://schemas.microsoft.com/office/drawing/2014/main" id="{5C3E7791-25EE-C519-94D5-BDF3CAC82702}"/>
              </a:ext>
            </a:extLst>
          </p:cNvPr>
          <p:cNvGraphicFramePr/>
          <p:nvPr/>
        </p:nvGraphicFramePr>
        <p:xfrm>
          <a:off x="254000" y="1092200"/>
          <a:ext cx="6731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32A05439-D5E6-5FA6-A2C8-051BB171789D}"/>
              </a:ext>
            </a:extLst>
          </p:cNvPr>
          <p:cNvSpPr txBox="1"/>
          <p:nvPr/>
        </p:nvSpPr>
        <p:spPr>
          <a:xfrm>
            <a:off x="335360" y="179348"/>
            <a:ext cx="609447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1600" b="1" i="0" u="none" dirty="0">
                <a:latin typeface="Arial" pitchFamily="34" charset="0"/>
              </a:rPr>
              <a:t>ASIAKASPALVELU</a:t>
            </a:r>
          </a:p>
        </p:txBody>
      </p:sp>
      <p:graphicFrame>
        <p:nvGraphicFramePr>
          <p:cNvPr id="3" name="ChartObject">
            <a:extLst>
              <a:ext uri="{FF2B5EF4-FFF2-40B4-BE49-F238E27FC236}">
                <a16:creationId xmlns:a16="http://schemas.microsoft.com/office/drawing/2014/main" id="{4CFD6BDB-DE26-0E66-0CE0-ED3A1F7481A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10006078"/>
              </p:ext>
            </p:extLst>
          </p:nvPr>
        </p:nvGraphicFramePr>
        <p:xfrm>
          <a:off x="479376" y="980728"/>
          <a:ext cx="6731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7A738E4B-E13D-256D-D60A-212B37185E4A}"/>
              </a:ext>
            </a:extLst>
          </p:cNvPr>
          <p:cNvSpPr txBox="1"/>
          <p:nvPr/>
        </p:nvSpPr>
        <p:spPr>
          <a:xfrm>
            <a:off x="335360" y="179348"/>
            <a:ext cx="609447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1600" b="1" i="0" u="none" dirty="0">
                <a:latin typeface="Arial" pitchFamily="34" charset="0"/>
              </a:rPr>
              <a:t>ASIAKASPALVELU</a:t>
            </a:r>
          </a:p>
        </p:txBody>
      </p:sp>
      <p:graphicFrame>
        <p:nvGraphicFramePr>
          <p:cNvPr id="3" name="ChartObject">
            <a:extLst>
              <a:ext uri="{FF2B5EF4-FFF2-40B4-BE49-F238E27FC236}">
                <a16:creationId xmlns:a16="http://schemas.microsoft.com/office/drawing/2014/main" id="{449F24FC-F185-FBAC-A635-45F2568FDF3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14898848"/>
              </p:ext>
            </p:extLst>
          </p:nvPr>
        </p:nvGraphicFramePr>
        <p:xfrm>
          <a:off x="335360" y="980728"/>
          <a:ext cx="6731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64E2581-3CD6-4571-3317-4AEA22AF13B9}"/>
              </a:ext>
            </a:extLst>
          </p:cNvPr>
          <p:cNvSpPr txBox="1"/>
          <p:nvPr/>
        </p:nvSpPr>
        <p:spPr>
          <a:xfrm>
            <a:off x="335360" y="179348"/>
            <a:ext cx="609447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1600" b="1" i="0" u="none" dirty="0">
                <a:latin typeface="Arial" pitchFamily="34" charset="0"/>
              </a:rPr>
              <a:t>ASIAKASPALVELU</a:t>
            </a:r>
          </a:p>
        </p:txBody>
      </p:sp>
      <p:graphicFrame>
        <p:nvGraphicFramePr>
          <p:cNvPr id="3" name="ChartObject">
            <a:extLst>
              <a:ext uri="{FF2B5EF4-FFF2-40B4-BE49-F238E27FC236}">
                <a16:creationId xmlns:a16="http://schemas.microsoft.com/office/drawing/2014/main" id="{4A9DFA0D-9980-12C2-C8E5-0CE5CFE7754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00647101"/>
              </p:ext>
            </p:extLst>
          </p:nvPr>
        </p:nvGraphicFramePr>
        <p:xfrm>
          <a:off x="335360" y="1052736"/>
          <a:ext cx="6731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6F40141-C80D-4607-D2C9-D36BA55B7CE7}"/>
              </a:ext>
            </a:extLst>
          </p:cNvPr>
          <p:cNvSpPr txBox="1"/>
          <p:nvPr/>
        </p:nvSpPr>
        <p:spPr>
          <a:xfrm>
            <a:off x="335360" y="179348"/>
            <a:ext cx="60944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1800" b="1" i="0" u="none" dirty="0">
                <a:latin typeface="Arial" pitchFamily="34" charset="0"/>
              </a:rPr>
              <a:t>ASIAKASPALVELU</a:t>
            </a:r>
          </a:p>
        </p:txBody>
      </p:sp>
      <p:graphicFrame>
        <p:nvGraphicFramePr>
          <p:cNvPr id="3" name="ChartObject">
            <a:extLst>
              <a:ext uri="{FF2B5EF4-FFF2-40B4-BE49-F238E27FC236}">
                <a16:creationId xmlns:a16="http://schemas.microsoft.com/office/drawing/2014/main" id="{365CF2F8-2BAC-63E5-173A-654C02DDB99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67560238"/>
              </p:ext>
            </p:extLst>
          </p:nvPr>
        </p:nvGraphicFramePr>
        <p:xfrm>
          <a:off x="367102" y="889000"/>
          <a:ext cx="6731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BABABF42-AEDF-5B03-DCB4-CB8C84B1054B}"/>
              </a:ext>
            </a:extLst>
          </p:cNvPr>
          <p:cNvSpPr txBox="1"/>
          <p:nvPr/>
        </p:nvSpPr>
        <p:spPr>
          <a:xfrm>
            <a:off x="335360" y="188640"/>
            <a:ext cx="60944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1800" b="1" i="0" u="none" dirty="0">
                <a:latin typeface="Arial" pitchFamily="34" charset="0"/>
              </a:rPr>
              <a:t>ASIAKASPALVELU</a:t>
            </a:r>
          </a:p>
        </p:txBody>
      </p:sp>
      <p:graphicFrame>
        <p:nvGraphicFramePr>
          <p:cNvPr id="3" name="ChartObject">
            <a:extLst>
              <a:ext uri="{FF2B5EF4-FFF2-40B4-BE49-F238E27FC236}">
                <a16:creationId xmlns:a16="http://schemas.microsoft.com/office/drawing/2014/main" id="{28B7F1D0-41AD-E98B-758A-15559F845C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38835382"/>
              </p:ext>
            </p:extLst>
          </p:nvPr>
        </p:nvGraphicFramePr>
        <p:xfrm>
          <a:off x="407368" y="764704"/>
          <a:ext cx="6731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7FB1F2F-1827-C352-1443-AC2848CC48A1}"/>
              </a:ext>
            </a:extLst>
          </p:cNvPr>
          <p:cNvSpPr txBox="1"/>
          <p:nvPr/>
        </p:nvSpPr>
        <p:spPr>
          <a:xfrm>
            <a:off x="335360" y="188640"/>
            <a:ext cx="609447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1600" b="1" i="0" u="none" dirty="0">
                <a:latin typeface="Arial" pitchFamily="34" charset="0"/>
              </a:rPr>
              <a:t>ASIAKASPALVELU</a:t>
            </a:r>
          </a:p>
        </p:txBody>
      </p:sp>
      <p:graphicFrame>
        <p:nvGraphicFramePr>
          <p:cNvPr id="3" name="ChartObject">
            <a:extLst>
              <a:ext uri="{FF2B5EF4-FFF2-40B4-BE49-F238E27FC236}">
                <a16:creationId xmlns:a16="http://schemas.microsoft.com/office/drawing/2014/main" id="{03996442-5E22-1046-4F23-CA0FC916D92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47898713"/>
              </p:ext>
            </p:extLst>
          </p:nvPr>
        </p:nvGraphicFramePr>
        <p:xfrm>
          <a:off x="335360" y="889000"/>
          <a:ext cx="6731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75987" y="270091"/>
            <a:ext cx="10515600" cy="607439"/>
          </a:xfrm>
        </p:spPr>
        <p:txBody>
          <a:bodyPr>
            <a:normAutofit fontScale="90000"/>
          </a:bodyPr>
          <a:lstStyle/>
          <a:p>
            <a:pPr algn="l"/>
            <a:r>
              <a:rPr lang="fi-FI" sz="1600" b="1" dirty="0">
                <a:latin typeface="Arial" panose="020B0604020202020204" pitchFamily="34" charset="0"/>
                <a:cs typeface="Arial" panose="020B0604020202020204" pitchFamily="34" charset="0"/>
              </a:rPr>
              <a:t>KOKONAISTYYTYVÄISYYS</a:t>
            </a:r>
            <a:br>
              <a:rPr lang="fi-FI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Kokonaistyytyväisyys</a:t>
            </a:r>
            <a:r>
              <a:rPr lang="fi-FI" sz="1600" b="1" dirty="0">
                <a:latin typeface="Arial" panose="020B0604020202020204" pitchFamily="34" charset="0"/>
                <a:cs typeface="Arial" panose="020B0604020202020204" pitchFamily="34" charset="0"/>
              </a:rPr>
              <a:t> NPS=65 (2021:67). Huikea taso, kaksi kolmesta vastaajasta antaa Vihdin Vedelle arvosanan 9 tai 10.</a:t>
            </a:r>
            <a:br>
              <a:rPr lang="fi-FI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1600" b="1" dirty="0">
                <a:latin typeface="Arial" panose="020B0604020202020204" pitchFamily="34" charset="0"/>
                <a:cs typeface="Arial" panose="020B0604020202020204" pitchFamily="34" charset="0"/>
              </a:rPr>
              <a:t>Asteikolla 0-10, kuinka tyytyväinen olet paikkakuntasi vesi- ja jätevesihuollon toimintaan kokonaisuutena?</a:t>
            </a:r>
            <a:br>
              <a:rPr lang="fi-FI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1600" b="1" dirty="0">
                <a:latin typeface="Arial" panose="020B0604020202020204" pitchFamily="34" charset="0"/>
                <a:cs typeface="Arial" panose="020B0604020202020204" pitchFamily="34" charset="0"/>
              </a:rPr>
              <a:t>(Arvostelijat: 0-6 , Passiiviset 7-8, Suosittelijat 9-10)</a:t>
            </a:r>
          </a:p>
        </p:txBody>
      </p:sp>
      <p:graphicFrame>
        <p:nvGraphicFramePr>
          <p:cNvPr id="6" name="ChartObject">
            <a:extLst>
              <a:ext uri="{FF2B5EF4-FFF2-40B4-BE49-F238E27FC236}">
                <a16:creationId xmlns:a16="http://schemas.microsoft.com/office/drawing/2014/main" id="{8885FAB6-2287-1EED-1E3C-4E1D0048D64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13677454"/>
              </p:ext>
            </p:extLst>
          </p:nvPr>
        </p:nvGraphicFramePr>
        <p:xfrm>
          <a:off x="254000" y="1336040"/>
          <a:ext cx="6731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08380122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/>
          <p:cNvSpPr/>
          <p:nvPr/>
        </p:nvSpPr>
        <p:spPr>
          <a:xfrm>
            <a:off x="551384" y="260648"/>
            <a:ext cx="982707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1600" b="1" dirty="0">
                <a:latin typeface="Arial" panose="020B0604020202020204" pitchFamily="34" charset="0"/>
                <a:cs typeface="Arial" panose="020B0604020202020204" pitchFamily="34" charset="0"/>
              </a:rPr>
              <a:t>AVOIN PALAUTE – Kriittisten (0-6 vastanneet) sanapilvi (13 </a:t>
            </a:r>
            <a:r>
              <a:rPr lang="fi-FI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vast</a:t>
            </a:r>
            <a:r>
              <a:rPr lang="fi-FI" sz="16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br>
              <a:rPr lang="fi-FI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1600" b="1" dirty="0">
                <a:latin typeface="Arial" panose="020B0604020202020204" pitchFamily="34" charset="0"/>
                <a:cs typeface="Arial" panose="020B0604020202020204" pitchFamily="34" charset="0"/>
              </a:rPr>
              <a:t>Mitkä ovat kiireellisimmät kehityskohteet Vihdin Veden toiminnassa?</a:t>
            </a:r>
          </a:p>
          <a:p>
            <a:endParaRPr lang="fi-FI" sz="2400" dirty="0"/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11E2DA42-C343-25A7-AD0F-93610CD5CF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888" y="1701800"/>
            <a:ext cx="11955462" cy="3771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31004874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/>
          <p:cNvSpPr/>
          <p:nvPr/>
        </p:nvSpPr>
        <p:spPr>
          <a:xfrm>
            <a:off x="479376" y="332656"/>
            <a:ext cx="982707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1600" b="1" dirty="0">
                <a:latin typeface="Arial" panose="020B0604020202020204" pitchFamily="34" charset="0"/>
                <a:cs typeface="Arial" panose="020B0604020202020204" pitchFamily="34" charset="0"/>
              </a:rPr>
              <a:t>AVOIN PALAUTE – Neutraalien (7-8 vastanneet) sanapilvi (53 </a:t>
            </a:r>
            <a:r>
              <a:rPr lang="fi-FI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vast</a:t>
            </a:r>
            <a:r>
              <a:rPr lang="fi-FI" sz="16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fi-FI" sz="1600" b="1" dirty="0">
                <a:latin typeface="Arial" panose="020B0604020202020204" pitchFamily="34" charset="0"/>
                <a:cs typeface="Arial" panose="020B0604020202020204" pitchFamily="34" charset="0"/>
              </a:rPr>
              <a:t>Mihin asioihin Vihdin vesihuollossa olet tyytyväinen? Mitkä ovat mielestäsi tärkeimmät kehityskohteet ?</a:t>
            </a:r>
          </a:p>
          <a:p>
            <a:endParaRPr lang="fi-FI" sz="2400" dirty="0"/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1CCF2983-A620-DDB2-3841-8C917540F9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38" y="1568450"/>
            <a:ext cx="12069762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7816407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2462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lang="fi-FI" sz="1600" b="1" i="0" u="none" dirty="0">
                <a:latin typeface="Arial" pitchFamily="34" charset="0"/>
              </a:rPr>
              <a:t>TIIVISTELMÄ</a:t>
            </a:r>
            <a:endParaRPr sz="1600" b="1" i="0" u="none" dirty="0">
              <a:latin typeface="Arial" pitchFamily="34" charset="0"/>
            </a:endParaRPr>
          </a:p>
        </p:txBody>
      </p:sp>
      <p:sp>
        <p:nvSpPr>
          <p:cNvPr id="4" name="Sisällön paikkamerkki 2">
            <a:extLst>
              <a:ext uri="{FF2B5EF4-FFF2-40B4-BE49-F238E27FC236}">
                <a16:creationId xmlns:a16="http://schemas.microsoft.com/office/drawing/2014/main" id="{59637797-EDE7-F9E2-451A-237FE0FF5F69}"/>
              </a:ext>
            </a:extLst>
          </p:cNvPr>
          <p:cNvSpPr>
            <a:spLocks noGrp="1"/>
          </p:cNvSpPr>
          <p:nvPr/>
        </p:nvSpPr>
        <p:spPr>
          <a:xfrm>
            <a:off x="551384" y="516253"/>
            <a:ext cx="10515600" cy="60877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sz="2000" dirty="0"/>
              <a:t>LAATU Vesijohtoveden laatu – osiossa 2023 veden laatu arvioitiin vielä paremmaksi kuin kyselyssä 2021</a:t>
            </a:r>
          </a:p>
          <a:p>
            <a:pPr lvl="1"/>
            <a:r>
              <a:rPr lang="fi-FI" sz="1600" dirty="0"/>
              <a:t>Postinumeroalueiden välillä ei eroja</a:t>
            </a:r>
          </a:p>
          <a:p>
            <a:r>
              <a:rPr lang="fi-FI" sz="2000"/>
              <a:t>HÄIRIÖTILANTEET Häiriötilanteita </a:t>
            </a:r>
            <a:r>
              <a:rPr lang="fi-FI" sz="2000" dirty="0"/>
              <a:t>oli 2023 kohdannut 11% kyselyyn vastaajista, puolta vähemmän kuin 2021 (21%)</a:t>
            </a:r>
          </a:p>
          <a:p>
            <a:pPr lvl="1"/>
            <a:r>
              <a:rPr lang="fi-FI" sz="1600" dirty="0"/>
              <a:t>Häiriötilanteista suurin osa ennakolta ilmoitettuja vesikatkoja</a:t>
            </a:r>
          </a:p>
          <a:p>
            <a:pPr lvl="1"/>
            <a:r>
              <a:rPr lang="fi-FI" sz="1600" dirty="0"/>
              <a:t>Tekstiviestit tavoittivat 43% vastaajista, vuonna 2021 49%</a:t>
            </a:r>
          </a:p>
          <a:p>
            <a:r>
              <a:rPr lang="fi-FI" sz="2000" dirty="0"/>
              <a:t>MITTAROINTI JA LASKUTUS Hinnoitteluun tyytymättömiä jopa hieman vähemmän kuin 2021 </a:t>
            </a:r>
          </a:p>
          <a:p>
            <a:pPr lvl="1"/>
            <a:r>
              <a:rPr lang="fi-FI" sz="1600" dirty="0"/>
              <a:t>2023: 25% tyytymättömiä, 2021: 27% tyytymättömiä</a:t>
            </a:r>
          </a:p>
          <a:p>
            <a:r>
              <a:rPr lang="fi-FI" sz="2000" dirty="0"/>
              <a:t>ASIAKASPALVELU Tyytyväisyys erinomaista, kautta linjan vähintään vuoden 2021 tasoa</a:t>
            </a:r>
          </a:p>
          <a:p>
            <a:pPr lvl="1"/>
            <a:r>
              <a:rPr lang="fi-FI" sz="1600" dirty="0"/>
              <a:t>Erityisesti asiakaspalvelua kiitetään vapaissa palautteissa</a:t>
            </a:r>
          </a:p>
          <a:p>
            <a:pPr lvl="1"/>
            <a:r>
              <a:rPr lang="fi-FI" sz="1600" dirty="0"/>
              <a:t>Niiden osuus, joiden mielestä on hyvä, että palvelu siirtyy entistä enemmän verkkoon, on laskusuunnassa</a:t>
            </a:r>
          </a:p>
          <a:p>
            <a:r>
              <a:rPr lang="fi-FI" sz="2000" dirty="0"/>
              <a:t>KOKONAISTYYTYVÄISYYS huikealla tasolla, NPS = 65  (2021: 67) </a:t>
            </a:r>
          </a:p>
          <a:p>
            <a:pPr lvl="1"/>
            <a:endParaRPr lang="fi-FI" sz="1600" dirty="0"/>
          </a:p>
          <a:p>
            <a:endParaRPr lang="fi-FI" sz="2000" dirty="0"/>
          </a:p>
          <a:p>
            <a:endParaRPr lang="fi-FI" sz="2000" dirty="0"/>
          </a:p>
          <a:p>
            <a:pPr marL="0" indent="0">
              <a:buNone/>
            </a:pPr>
            <a:endParaRPr lang="fi-FI" sz="2000" dirty="0"/>
          </a:p>
          <a:p>
            <a:endParaRPr lang="fi-FI" sz="2000" dirty="0"/>
          </a:p>
          <a:p>
            <a:pPr lvl="1"/>
            <a:endParaRPr lang="fi-FI" sz="1600" dirty="0"/>
          </a:p>
        </p:txBody>
      </p:sp>
    </p:spTree>
    <p:extLst>
      <p:ext uri="{BB962C8B-B14F-4D97-AF65-F5344CB8AC3E}">
        <p14:creationId xmlns:p14="http://schemas.microsoft.com/office/powerpoint/2010/main" val="3518850318"/>
      </p:ext>
    </p:extLst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/>
          <p:cNvSpPr/>
          <p:nvPr/>
        </p:nvSpPr>
        <p:spPr>
          <a:xfrm>
            <a:off x="623392" y="260648"/>
            <a:ext cx="982707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1600" b="1" dirty="0">
                <a:latin typeface="Arial" panose="020B0604020202020204" pitchFamily="34" charset="0"/>
                <a:cs typeface="Arial" panose="020B0604020202020204" pitchFamily="34" charset="0"/>
              </a:rPr>
              <a:t>AVOIN PALAUTE – Suosittelijoiden (9-10 vastanneet) sanapilvi (127 </a:t>
            </a:r>
            <a:r>
              <a:rPr lang="fi-FI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vast</a:t>
            </a:r>
            <a:r>
              <a:rPr lang="fi-FI" sz="16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fi-FI" sz="1600" b="1" dirty="0">
                <a:latin typeface="Arial" panose="020B0604020202020204" pitchFamily="34" charset="0"/>
                <a:cs typeface="Arial" panose="020B0604020202020204" pitchFamily="34" charset="0"/>
              </a:rPr>
              <a:t>Mihin asioihin Vihdin vesihuollossa olet erityisen tyytyväinen? Mitä uusia palveluita tai toimintatapoja vesihuollon tulisi tarjota?</a:t>
            </a:r>
          </a:p>
          <a:p>
            <a:endParaRPr lang="fi-FI" sz="2400" dirty="0"/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E6466C60-ACCC-17DE-C832-8084C53C44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675" y="2238602"/>
            <a:ext cx="11545888" cy="3629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26063223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orakulmio 2"/>
          <p:cNvSpPr/>
          <p:nvPr/>
        </p:nvSpPr>
        <p:spPr>
          <a:xfrm>
            <a:off x="695400" y="332656"/>
            <a:ext cx="982707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1600" b="1" dirty="0">
                <a:latin typeface="Arial" panose="020B0604020202020204" pitchFamily="34" charset="0"/>
                <a:cs typeface="Arial" panose="020B0604020202020204" pitchFamily="34" charset="0"/>
              </a:rPr>
              <a:t>AVOIN PALAUTE –Jäikö jotain kysymättä tai sanomatta? Voit vielä antaa vapaamuotoista palautetta (73 </a:t>
            </a:r>
            <a:r>
              <a:rPr lang="fi-FI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vast</a:t>
            </a:r>
            <a:r>
              <a:rPr lang="fi-FI" sz="1600" b="1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endParaRPr lang="fi-FI" sz="2400" dirty="0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D21EAD9E-421C-2DF0-32D3-0782208678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725" y="1849438"/>
            <a:ext cx="11507788" cy="347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A59CDA0A-9E5C-8549-3FE3-E13D6A60F010}"/>
              </a:ext>
            </a:extLst>
          </p:cNvPr>
          <p:cNvSpPr/>
          <p:nvPr/>
        </p:nvSpPr>
        <p:spPr>
          <a:xfrm>
            <a:off x="10632504" y="1700808"/>
            <a:ext cx="1440160" cy="6480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16023625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lang="fi-FI" b="1" i="0" u="none" dirty="0">
                <a:latin typeface="Arial" pitchFamily="34" charset="0"/>
              </a:rPr>
              <a:t>LAATU </a:t>
            </a:r>
            <a:br>
              <a:rPr lang="fi-FI" sz="1600" b="1" i="0" u="none" dirty="0">
                <a:latin typeface="Arial" pitchFamily="34" charset="0"/>
              </a:rPr>
            </a:br>
            <a:r>
              <a:rPr sz="1600" b="1" i="0" u="none" dirty="0" err="1">
                <a:latin typeface="Arial" pitchFamily="34" charset="0"/>
              </a:rPr>
              <a:t>Vesijohtoveden</a:t>
            </a:r>
            <a:r>
              <a:rPr sz="1600" b="1" i="0" u="none" dirty="0">
                <a:latin typeface="Arial" pitchFamily="34" charset="0"/>
              </a:rPr>
              <a:t> </a:t>
            </a:r>
            <a:r>
              <a:rPr sz="1600" b="1" i="0" u="none" dirty="0" err="1">
                <a:latin typeface="Arial" pitchFamily="34" charset="0"/>
              </a:rPr>
              <a:t>laatu</a:t>
            </a:r>
            <a:r>
              <a:rPr sz="1600" b="1" i="0" u="none" dirty="0">
                <a:latin typeface="Arial" pitchFamily="34" charset="0"/>
              </a:rPr>
              <a:t> - </a:t>
            </a:r>
            <a:r>
              <a:rPr sz="1600" b="1" i="0" u="none" dirty="0" err="1">
                <a:latin typeface="Arial" pitchFamily="34" charset="0"/>
              </a:rPr>
              <a:t>miten</a:t>
            </a:r>
            <a:r>
              <a:rPr sz="1600" b="1" i="0" u="none" dirty="0">
                <a:latin typeface="Arial" pitchFamily="34" charset="0"/>
              </a:rPr>
              <a:t> </a:t>
            </a:r>
            <a:r>
              <a:rPr sz="1600" b="1" i="0" u="none" dirty="0" err="1">
                <a:latin typeface="Arial" pitchFamily="34" charset="0"/>
              </a:rPr>
              <a:t>usein</a:t>
            </a:r>
            <a:r>
              <a:rPr sz="1600" b="1" i="0" u="none" dirty="0">
                <a:latin typeface="Arial" pitchFamily="34" charset="0"/>
              </a:rPr>
              <a:t> </a:t>
            </a:r>
            <a:r>
              <a:rPr sz="1600" b="1" i="0" u="none" dirty="0" err="1">
                <a:latin typeface="Arial" pitchFamily="34" charset="0"/>
              </a:rPr>
              <a:t>väitteet</a:t>
            </a:r>
            <a:r>
              <a:rPr sz="1600" b="1" i="0" u="none" dirty="0">
                <a:latin typeface="Arial" pitchFamily="34" charset="0"/>
              </a:rPr>
              <a:t> </a:t>
            </a:r>
            <a:r>
              <a:rPr sz="1600" b="1" i="0" u="none" dirty="0" err="1">
                <a:latin typeface="Arial" pitchFamily="34" charset="0"/>
              </a:rPr>
              <a:t>vastaavat</a:t>
            </a:r>
            <a:r>
              <a:rPr sz="1600" b="1" i="0" u="none" dirty="0">
                <a:latin typeface="Arial" pitchFamily="34" charset="0"/>
              </a:rPr>
              <a:t> </a:t>
            </a:r>
            <a:r>
              <a:rPr sz="1600" b="1" i="0" u="none" dirty="0" err="1">
                <a:latin typeface="Arial" pitchFamily="34" charset="0"/>
              </a:rPr>
              <a:t>kokemustasi</a:t>
            </a:r>
            <a:r>
              <a:rPr sz="1600" b="1" i="0" u="none" dirty="0">
                <a:latin typeface="Arial" pitchFamily="34" charset="0"/>
              </a:rPr>
              <a:t>?</a:t>
            </a:r>
          </a:p>
        </p:txBody>
      </p:sp>
      <p:graphicFrame>
        <p:nvGraphicFramePr>
          <p:cNvPr id="6" name="ChartObject">
            <a:extLst>
              <a:ext uri="{FF2B5EF4-FFF2-40B4-BE49-F238E27FC236}">
                <a16:creationId xmlns:a16="http://schemas.microsoft.com/office/drawing/2014/main" id="{26F1E8BC-7273-6DD3-7356-8920D0A8297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31962149"/>
              </p:ext>
            </p:extLst>
          </p:nvPr>
        </p:nvGraphicFramePr>
        <p:xfrm>
          <a:off x="479376" y="1340768"/>
          <a:ext cx="6731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ew shape">
            <a:extLst>
              <a:ext uri="{FF2B5EF4-FFF2-40B4-BE49-F238E27FC236}">
                <a16:creationId xmlns:a16="http://schemas.microsoft.com/office/drawing/2014/main" id="{97B23BCB-5E76-163A-A01E-8B698393A3D0}"/>
              </a:ext>
            </a:extLst>
          </p:cNvPr>
          <p:cNvSpPr/>
          <p:nvPr/>
        </p:nvSpPr>
        <p:spPr>
          <a:xfrm>
            <a:off x="254000" y="254000"/>
            <a:ext cx="11684000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lang="fi-FI" b="1" i="0" u="none" dirty="0">
                <a:latin typeface="Arial" pitchFamily="34" charset="0"/>
              </a:rPr>
              <a:t>LAATU </a:t>
            </a:r>
            <a:br>
              <a:rPr lang="fi-FI" sz="1600" b="1" i="0" u="none" dirty="0">
                <a:latin typeface="Arial" pitchFamily="34" charset="0"/>
              </a:rPr>
            </a:br>
            <a:r>
              <a:rPr sz="1600" b="1" i="0" u="none" dirty="0" err="1">
                <a:latin typeface="Arial" pitchFamily="34" charset="0"/>
              </a:rPr>
              <a:t>Vesijohtoveden</a:t>
            </a:r>
            <a:r>
              <a:rPr sz="1600" b="1" i="0" u="none" dirty="0">
                <a:latin typeface="Arial" pitchFamily="34" charset="0"/>
              </a:rPr>
              <a:t> </a:t>
            </a:r>
            <a:r>
              <a:rPr sz="1600" b="1" i="0" u="none" dirty="0" err="1">
                <a:latin typeface="Arial" pitchFamily="34" charset="0"/>
              </a:rPr>
              <a:t>laatu</a:t>
            </a:r>
            <a:r>
              <a:rPr sz="1600" b="1" i="0" u="none" dirty="0">
                <a:latin typeface="Arial" pitchFamily="34" charset="0"/>
              </a:rPr>
              <a:t> - </a:t>
            </a:r>
            <a:r>
              <a:rPr sz="1600" b="1" i="0" u="none" dirty="0" err="1">
                <a:latin typeface="Arial" pitchFamily="34" charset="0"/>
              </a:rPr>
              <a:t>miten</a:t>
            </a:r>
            <a:r>
              <a:rPr sz="1600" b="1" i="0" u="none" dirty="0">
                <a:latin typeface="Arial" pitchFamily="34" charset="0"/>
              </a:rPr>
              <a:t> </a:t>
            </a:r>
            <a:r>
              <a:rPr sz="1600" b="1" i="0" u="none" dirty="0" err="1">
                <a:latin typeface="Arial" pitchFamily="34" charset="0"/>
              </a:rPr>
              <a:t>usein</a:t>
            </a:r>
            <a:r>
              <a:rPr sz="1600" b="1" i="0" u="none" dirty="0">
                <a:latin typeface="Arial" pitchFamily="34" charset="0"/>
              </a:rPr>
              <a:t> </a:t>
            </a:r>
            <a:r>
              <a:rPr sz="1600" b="1" i="0" u="none" dirty="0" err="1">
                <a:latin typeface="Arial" pitchFamily="34" charset="0"/>
              </a:rPr>
              <a:t>väitteet</a:t>
            </a:r>
            <a:r>
              <a:rPr sz="1600" b="1" i="0" u="none" dirty="0">
                <a:latin typeface="Arial" pitchFamily="34" charset="0"/>
              </a:rPr>
              <a:t> </a:t>
            </a:r>
            <a:r>
              <a:rPr sz="1600" b="1" i="0" u="none" dirty="0" err="1">
                <a:latin typeface="Arial" pitchFamily="34" charset="0"/>
              </a:rPr>
              <a:t>vastaavat</a:t>
            </a:r>
            <a:r>
              <a:rPr sz="1600" b="1" i="0" u="none" dirty="0">
                <a:latin typeface="Arial" pitchFamily="34" charset="0"/>
              </a:rPr>
              <a:t> </a:t>
            </a:r>
            <a:r>
              <a:rPr sz="1600" b="1" i="0" u="none" dirty="0" err="1">
                <a:latin typeface="Arial" pitchFamily="34" charset="0"/>
              </a:rPr>
              <a:t>kokemustasi</a:t>
            </a:r>
            <a:r>
              <a:rPr sz="1600" b="1" i="0" u="none" dirty="0">
                <a:latin typeface="Arial" pitchFamily="34" charset="0"/>
              </a:rPr>
              <a:t>?</a:t>
            </a:r>
          </a:p>
        </p:txBody>
      </p:sp>
      <p:graphicFrame>
        <p:nvGraphicFramePr>
          <p:cNvPr id="3" name="ChartObject">
            <a:extLst>
              <a:ext uri="{FF2B5EF4-FFF2-40B4-BE49-F238E27FC236}">
                <a16:creationId xmlns:a16="http://schemas.microsoft.com/office/drawing/2014/main" id="{9B13D4D5-D79B-30EA-CE3F-0A504080A9B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85135292"/>
              </p:ext>
            </p:extLst>
          </p:nvPr>
        </p:nvGraphicFramePr>
        <p:xfrm>
          <a:off x="551384" y="1052736"/>
          <a:ext cx="6731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ew shape">
            <a:extLst>
              <a:ext uri="{FF2B5EF4-FFF2-40B4-BE49-F238E27FC236}">
                <a16:creationId xmlns:a16="http://schemas.microsoft.com/office/drawing/2014/main" id="{69DACA32-9DA0-66BE-B635-F6256B139DB2}"/>
              </a:ext>
            </a:extLst>
          </p:cNvPr>
          <p:cNvSpPr/>
          <p:nvPr/>
        </p:nvSpPr>
        <p:spPr>
          <a:xfrm>
            <a:off x="254000" y="254000"/>
            <a:ext cx="11684000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lang="fi-FI" b="1" i="0" u="none" dirty="0">
                <a:latin typeface="Arial" pitchFamily="34" charset="0"/>
              </a:rPr>
              <a:t>LAATU </a:t>
            </a:r>
            <a:br>
              <a:rPr lang="fi-FI" sz="1600" b="1" i="0" u="none" dirty="0">
                <a:latin typeface="Arial" pitchFamily="34" charset="0"/>
              </a:rPr>
            </a:br>
            <a:r>
              <a:rPr sz="1600" b="1" i="0" u="none" dirty="0" err="1">
                <a:latin typeface="Arial" pitchFamily="34" charset="0"/>
              </a:rPr>
              <a:t>Vesijohtoveden</a:t>
            </a:r>
            <a:r>
              <a:rPr sz="1600" b="1" i="0" u="none" dirty="0">
                <a:latin typeface="Arial" pitchFamily="34" charset="0"/>
              </a:rPr>
              <a:t> </a:t>
            </a:r>
            <a:r>
              <a:rPr sz="1600" b="1" i="0" u="none" dirty="0" err="1">
                <a:latin typeface="Arial" pitchFamily="34" charset="0"/>
              </a:rPr>
              <a:t>laatu</a:t>
            </a:r>
            <a:r>
              <a:rPr sz="1600" b="1" i="0" u="none" dirty="0">
                <a:latin typeface="Arial" pitchFamily="34" charset="0"/>
              </a:rPr>
              <a:t> - </a:t>
            </a:r>
            <a:r>
              <a:rPr sz="1600" b="1" i="0" u="none" dirty="0" err="1">
                <a:latin typeface="Arial" pitchFamily="34" charset="0"/>
              </a:rPr>
              <a:t>miten</a:t>
            </a:r>
            <a:r>
              <a:rPr sz="1600" b="1" i="0" u="none" dirty="0">
                <a:latin typeface="Arial" pitchFamily="34" charset="0"/>
              </a:rPr>
              <a:t> </a:t>
            </a:r>
            <a:r>
              <a:rPr sz="1600" b="1" i="0" u="none" dirty="0" err="1">
                <a:latin typeface="Arial" pitchFamily="34" charset="0"/>
              </a:rPr>
              <a:t>usein</a:t>
            </a:r>
            <a:r>
              <a:rPr sz="1600" b="1" i="0" u="none" dirty="0">
                <a:latin typeface="Arial" pitchFamily="34" charset="0"/>
              </a:rPr>
              <a:t> </a:t>
            </a:r>
            <a:r>
              <a:rPr sz="1600" b="1" i="0" u="none" dirty="0" err="1">
                <a:latin typeface="Arial" pitchFamily="34" charset="0"/>
              </a:rPr>
              <a:t>väitteet</a:t>
            </a:r>
            <a:r>
              <a:rPr sz="1600" b="1" i="0" u="none" dirty="0">
                <a:latin typeface="Arial" pitchFamily="34" charset="0"/>
              </a:rPr>
              <a:t> </a:t>
            </a:r>
            <a:r>
              <a:rPr sz="1600" b="1" i="0" u="none" dirty="0" err="1">
                <a:latin typeface="Arial" pitchFamily="34" charset="0"/>
              </a:rPr>
              <a:t>vastaavat</a:t>
            </a:r>
            <a:r>
              <a:rPr sz="1600" b="1" i="0" u="none" dirty="0">
                <a:latin typeface="Arial" pitchFamily="34" charset="0"/>
              </a:rPr>
              <a:t> </a:t>
            </a:r>
            <a:r>
              <a:rPr sz="1600" b="1" i="0" u="none" dirty="0" err="1">
                <a:latin typeface="Arial" pitchFamily="34" charset="0"/>
              </a:rPr>
              <a:t>kokemustasi</a:t>
            </a:r>
            <a:r>
              <a:rPr sz="1600" b="1" i="0" u="none" dirty="0">
                <a:latin typeface="Arial" pitchFamily="34" charset="0"/>
              </a:rPr>
              <a:t>?</a:t>
            </a:r>
          </a:p>
        </p:txBody>
      </p:sp>
      <p:graphicFrame>
        <p:nvGraphicFramePr>
          <p:cNvPr id="4" name="ChartObject">
            <a:extLst>
              <a:ext uri="{FF2B5EF4-FFF2-40B4-BE49-F238E27FC236}">
                <a16:creationId xmlns:a16="http://schemas.microsoft.com/office/drawing/2014/main" id="{FC7B19FB-26E4-D8E7-B9A2-4F86BCB8932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61738505"/>
              </p:ext>
            </p:extLst>
          </p:nvPr>
        </p:nvGraphicFramePr>
        <p:xfrm>
          <a:off x="407368" y="1052736"/>
          <a:ext cx="6731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ew shape">
            <a:extLst>
              <a:ext uri="{FF2B5EF4-FFF2-40B4-BE49-F238E27FC236}">
                <a16:creationId xmlns:a16="http://schemas.microsoft.com/office/drawing/2014/main" id="{CAD5B03F-61DF-0E00-EFF2-70A55ECC413B}"/>
              </a:ext>
            </a:extLst>
          </p:cNvPr>
          <p:cNvSpPr/>
          <p:nvPr/>
        </p:nvSpPr>
        <p:spPr>
          <a:xfrm>
            <a:off x="254000" y="254000"/>
            <a:ext cx="11684000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lang="fi-FI" b="1" i="0" u="none" dirty="0">
                <a:latin typeface="Arial" pitchFamily="34" charset="0"/>
              </a:rPr>
              <a:t>LAATU </a:t>
            </a:r>
            <a:br>
              <a:rPr lang="fi-FI" sz="1600" b="1" i="0" u="none" dirty="0">
                <a:latin typeface="Arial" pitchFamily="34" charset="0"/>
              </a:rPr>
            </a:br>
            <a:r>
              <a:rPr sz="1600" b="1" i="0" u="none" dirty="0" err="1">
                <a:latin typeface="Arial" pitchFamily="34" charset="0"/>
              </a:rPr>
              <a:t>Vesijohtoveden</a:t>
            </a:r>
            <a:r>
              <a:rPr sz="1600" b="1" i="0" u="none" dirty="0">
                <a:latin typeface="Arial" pitchFamily="34" charset="0"/>
              </a:rPr>
              <a:t> </a:t>
            </a:r>
            <a:r>
              <a:rPr sz="1600" b="1" i="0" u="none" dirty="0" err="1">
                <a:latin typeface="Arial" pitchFamily="34" charset="0"/>
              </a:rPr>
              <a:t>laatu</a:t>
            </a:r>
            <a:r>
              <a:rPr sz="1600" b="1" i="0" u="none" dirty="0">
                <a:latin typeface="Arial" pitchFamily="34" charset="0"/>
              </a:rPr>
              <a:t> - </a:t>
            </a:r>
            <a:r>
              <a:rPr sz="1600" b="1" i="0" u="none" dirty="0" err="1">
                <a:latin typeface="Arial" pitchFamily="34" charset="0"/>
              </a:rPr>
              <a:t>miten</a:t>
            </a:r>
            <a:r>
              <a:rPr sz="1600" b="1" i="0" u="none" dirty="0">
                <a:latin typeface="Arial" pitchFamily="34" charset="0"/>
              </a:rPr>
              <a:t> </a:t>
            </a:r>
            <a:r>
              <a:rPr sz="1600" b="1" i="0" u="none" dirty="0" err="1">
                <a:latin typeface="Arial" pitchFamily="34" charset="0"/>
              </a:rPr>
              <a:t>usein</a:t>
            </a:r>
            <a:r>
              <a:rPr sz="1600" b="1" i="0" u="none" dirty="0">
                <a:latin typeface="Arial" pitchFamily="34" charset="0"/>
              </a:rPr>
              <a:t> </a:t>
            </a:r>
            <a:r>
              <a:rPr sz="1600" b="1" i="0" u="none" dirty="0" err="1">
                <a:latin typeface="Arial" pitchFamily="34" charset="0"/>
              </a:rPr>
              <a:t>väitteet</a:t>
            </a:r>
            <a:r>
              <a:rPr sz="1600" b="1" i="0" u="none" dirty="0">
                <a:latin typeface="Arial" pitchFamily="34" charset="0"/>
              </a:rPr>
              <a:t> </a:t>
            </a:r>
            <a:r>
              <a:rPr sz="1600" b="1" i="0" u="none" dirty="0" err="1">
                <a:latin typeface="Arial" pitchFamily="34" charset="0"/>
              </a:rPr>
              <a:t>vastaavat</a:t>
            </a:r>
            <a:r>
              <a:rPr sz="1600" b="1" i="0" u="none" dirty="0">
                <a:latin typeface="Arial" pitchFamily="34" charset="0"/>
              </a:rPr>
              <a:t> </a:t>
            </a:r>
            <a:r>
              <a:rPr sz="1600" b="1" i="0" u="none" dirty="0" err="1">
                <a:latin typeface="Arial" pitchFamily="34" charset="0"/>
              </a:rPr>
              <a:t>kokemustasi</a:t>
            </a:r>
            <a:r>
              <a:rPr sz="1600" b="1" i="0" u="none" dirty="0">
                <a:latin typeface="Arial" pitchFamily="34" charset="0"/>
              </a:rPr>
              <a:t>?</a:t>
            </a:r>
          </a:p>
        </p:txBody>
      </p:sp>
      <p:graphicFrame>
        <p:nvGraphicFramePr>
          <p:cNvPr id="3" name="ChartObject">
            <a:extLst>
              <a:ext uri="{FF2B5EF4-FFF2-40B4-BE49-F238E27FC236}">
                <a16:creationId xmlns:a16="http://schemas.microsoft.com/office/drawing/2014/main" id="{F0F183D2-2922-FEA3-0763-3819C407890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66066121"/>
              </p:ext>
            </p:extLst>
          </p:nvPr>
        </p:nvGraphicFramePr>
        <p:xfrm>
          <a:off x="335360" y="1124744"/>
          <a:ext cx="6731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>
            <a:extLst>
              <a:ext uri="{FF2B5EF4-FFF2-40B4-BE49-F238E27FC236}">
                <a16:creationId xmlns:a16="http://schemas.microsoft.com/office/drawing/2014/main" id="{BA1343CA-B43C-B36D-5E98-705946E6FCD5}"/>
              </a:ext>
            </a:extLst>
          </p:cNvPr>
          <p:cNvSpPr/>
          <p:nvPr/>
        </p:nvSpPr>
        <p:spPr>
          <a:xfrm>
            <a:off x="254000" y="254000"/>
            <a:ext cx="11684000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lang="fi-FI" b="1" i="0" u="none" dirty="0">
                <a:latin typeface="Arial" pitchFamily="34" charset="0"/>
              </a:rPr>
              <a:t>LAATU </a:t>
            </a:r>
            <a:br>
              <a:rPr lang="fi-FI" sz="1600" b="1" i="0" u="none" dirty="0">
                <a:latin typeface="Arial" pitchFamily="34" charset="0"/>
              </a:rPr>
            </a:br>
            <a:r>
              <a:rPr lang="fi-FI" sz="1600" b="1" i="0" u="none" dirty="0">
                <a:latin typeface="Arial" pitchFamily="34" charset="0"/>
              </a:rPr>
              <a:t>Postinumeroalueiden välillä ei ole </a:t>
            </a:r>
            <a:r>
              <a:rPr lang="fi-FI" sz="1600" b="1" dirty="0">
                <a:latin typeface="Arial" pitchFamily="34" charset="0"/>
              </a:rPr>
              <a:t>eroja veden laadussa</a:t>
            </a:r>
            <a:endParaRPr sz="1600" b="1" i="0" u="none" dirty="0">
              <a:latin typeface="Arial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3591BBB-1D64-F80A-6220-0A24CDBDC3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057" y="1441618"/>
            <a:ext cx="10218737" cy="49780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2400469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11684000" cy="738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333333"/>
          </a:fontRef>
        </p:style>
        <p:txBody>
          <a:bodyPr lIns="0" tIns="0" rIns="0" bIns="0" rtlCol="0" anchor="t">
            <a:spAutoFit/>
          </a:bodyPr>
          <a:lstStyle/>
          <a:p>
            <a:r>
              <a:rPr sz="1600" b="1" i="0" u="none" dirty="0">
                <a:latin typeface="Arial" pitchFamily="34" charset="0"/>
              </a:rPr>
              <a:t>HÄIRIÖTILANTEET </a:t>
            </a:r>
            <a:endParaRPr lang="fi-FI" sz="1600" b="1" i="0" u="none" dirty="0">
              <a:latin typeface="Arial" pitchFamily="34" charset="0"/>
            </a:endParaRPr>
          </a:p>
          <a:p>
            <a:r>
              <a:rPr sz="1600" b="1" i="0" u="none" dirty="0">
                <a:latin typeface="Arial" pitchFamily="34" charset="0"/>
              </a:rPr>
              <a:t>Onko </a:t>
            </a:r>
            <a:r>
              <a:rPr sz="1600" b="1" i="0" u="none" dirty="0" err="1">
                <a:latin typeface="Arial" pitchFamily="34" charset="0"/>
              </a:rPr>
              <a:t>vedenkäyttöpaikassasi</a:t>
            </a:r>
            <a:r>
              <a:rPr sz="1600" b="1" i="0" u="none" dirty="0">
                <a:latin typeface="Arial" pitchFamily="34" charset="0"/>
              </a:rPr>
              <a:t> tai </a:t>
            </a:r>
            <a:r>
              <a:rPr sz="1600" b="1" i="0" u="none" dirty="0" err="1">
                <a:latin typeface="Arial" pitchFamily="34" charset="0"/>
              </a:rPr>
              <a:t>sen</a:t>
            </a:r>
            <a:r>
              <a:rPr sz="1600" b="1" i="0" u="none" dirty="0">
                <a:latin typeface="Arial" pitchFamily="34" charset="0"/>
              </a:rPr>
              <a:t> </a:t>
            </a:r>
            <a:r>
              <a:rPr sz="1600" b="1" i="0" u="none" dirty="0" err="1">
                <a:latin typeface="Arial" pitchFamily="34" charset="0"/>
              </a:rPr>
              <a:t>läheisyydessä</a:t>
            </a:r>
            <a:r>
              <a:rPr sz="1600" b="1" i="0" u="none" dirty="0">
                <a:latin typeface="Arial" pitchFamily="34" charset="0"/>
              </a:rPr>
              <a:t> </a:t>
            </a:r>
            <a:r>
              <a:rPr sz="1600" b="1" i="0" u="none" dirty="0" err="1">
                <a:latin typeface="Arial" pitchFamily="34" charset="0"/>
              </a:rPr>
              <a:t>ollut</a:t>
            </a:r>
            <a:r>
              <a:rPr sz="1600" b="1" i="0" u="none" dirty="0">
                <a:latin typeface="Arial" pitchFamily="34" charset="0"/>
              </a:rPr>
              <a:t> </a:t>
            </a:r>
            <a:r>
              <a:rPr sz="1600" b="1" i="0" u="none" dirty="0" err="1">
                <a:latin typeface="Arial" pitchFamily="34" charset="0"/>
              </a:rPr>
              <a:t>jokin</a:t>
            </a:r>
            <a:r>
              <a:rPr sz="1600" b="1" i="0" u="none" dirty="0">
                <a:latin typeface="Arial" pitchFamily="34" charset="0"/>
              </a:rPr>
              <a:t> </a:t>
            </a:r>
            <a:r>
              <a:rPr sz="1600" b="1" i="0" u="none" dirty="0" err="1">
                <a:latin typeface="Arial" pitchFamily="34" charset="0"/>
              </a:rPr>
              <a:t>häiriö</a:t>
            </a:r>
            <a:r>
              <a:rPr sz="1600" b="1" i="0" u="none" dirty="0">
                <a:latin typeface="Arial" pitchFamily="34" charset="0"/>
              </a:rPr>
              <a:t> </a:t>
            </a:r>
            <a:r>
              <a:rPr sz="1600" b="1" i="0" u="none" dirty="0" err="1">
                <a:latin typeface="Arial" pitchFamily="34" charset="0"/>
              </a:rPr>
              <a:t>veden</a:t>
            </a:r>
            <a:r>
              <a:rPr sz="1600" b="1" i="0" u="none" dirty="0">
                <a:latin typeface="Arial" pitchFamily="34" charset="0"/>
              </a:rPr>
              <a:t> </a:t>
            </a:r>
            <a:r>
              <a:rPr sz="1600" b="1" i="0" u="none" dirty="0" err="1">
                <a:latin typeface="Arial" pitchFamily="34" charset="0"/>
              </a:rPr>
              <a:t>toimituksessa</a:t>
            </a:r>
            <a:r>
              <a:rPr sz="1600" b="1" i="0" u="none" dirty="0">
                <a:latin typeface="Arial" pitchFamily="34" charset="0"/>
              </a:rPr>
              <a:t> tai </a:t>
            </a:r>
            <a:r>
              <a:rPr sz="1600" b="1" i="0" u="none" dirty="0" err="1">
                <a:latin typeface="Arial" pitchFamily="34" charset="0"/>
              </a:rPr>
              <a:t>viemäröinnin</a:t>
            </a:r>
            <a:r>
              <a:rPr sz="1600" b="1" i="0" u="none" dirty="0">
                <a:latin typeface="Arial" pitchFamily="34" charset="0"/>
              </a:rPr>
              <a:t> </a:t>
            </a:r>
            <a:r>
              <a:rPr sz="1600" b="1" i="0" u="none" dirty="0" err="1">
                <a:latin typeface="Arial" pitchFamily="34" charset="0"/>
              </a:rPr>
              <a:t>toiminnassa</a:t>
            </a:r>
            <a:r>
              <a:rPr sz="1600" b="1" i="0" u="none" dirty="0">
                <a:latin typeface="Arial" pitchFamily="34" charset="0"/>
              </a:rPr>
              <a:t> </a:t>
            </a:r>
            <a:r>
              <a:rPr sz="1600" b="1" i="0" u="none" dirty="0" err="1">
                <a:latin typeface="Arial" pitchFamily="34" charset="0"/>
              </a:rPr>
              <a:t>viimeksi</a:t>
            </a:r>
            <a:r>
              <a:rPr sz="1600" b="1" i="0" u="none" dirty="0">
                <a:latin typeface="Arial" pitchFamily="34" charset="0"/>
              </a:rPr>
              <a:t> </a:t>
            </a:r>
            <a:r>
              <a:rPr sz="1600" b="1" i="0" u="none" dirty="0" err="1">
                <a:latin typeface="Arial" pitchFamily="34" charset="0"/>
              </a:rPr>
              <a:t>kuluneen</a:t>
            </a:r>
            <a:r>
              <a:rPr sz="1600" b="1" i="0" u="none" dirty="0">
                <a:latin typeface="Arial" pitchFamily="34" charset="0"/>
              </a:rPr>
              <a:t> </a:t>
            </a:r>
            <a:r>
              <a:rPr sz="1600" b="1" i="0" u="none" dirty="0" err="1">
                <a:latin typeface="Arial" pitchFamily="34" charset="0"/>
              </a:rPr>
              <a:t>vuoden</a:t>
            </a:r>
            <a:r>
              <a:rPr sz="1600" b="1" i="0" u="none" dirty="0">
                <a:latin typeface="Arial" pitchFamily="34" charset="0"/>
              </a:rPr>
              <a:t> </a:t>
            </a:r>
            <a:r>
              <a:rPr sz="1600" b="1" i="0" u="none" dirty="0" err="1">
                <a:latin typeface="Arial" pitchFamily="34" charset="0"/>
              </a:rPr>
              <a:t>aikana</a:t>
            </a:r>
            <a:r>
              <a:rPr sz="1600" b="1" i="0" u="none" dirty="0">
                <a:latin typeface="Arial" pitchFamily="34" charset="0"/>
              </a:rPr>
              <a:t>?</a:t>
            </a:r>
          </a:p>
        </p:txBody>
      </p:sp>
      <p:graphicFrame>
        <p:nvGraphicFramePr>
          <p:cNvPr id="3" name="ChartObject">
            <a:extLst>
              <a:ext uri="{FF2B5EF4-FFF2-40B4-BE49-F238E27FC236}">
                <a16:creationId xmlns:a16="http://schemas.microsoft.com/office/drawing/2014/main" id="{0845A0B8-142D-CE90-BF54-0803CEE3308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04663822"/>
              </p:ext>
            </p:extLst>
          </p:nvPr>
        </p:nvGraphicFramePr>
        <p:xfrm>
          <a:off x="254000" y="1336040"/>
          <a:ext cx="8255000" cy="50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10.0.17763.0"/>
  <p:tag name="AS_RELEASE_DATE" val="2021.09.14"/>
  <p:tag name="AS_TITLE" val="Aspose.Slides for .NET 4.0 Client Profile"/>
  <p:tag name="AS_VERSION" val="21.9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 pitchFamily="34" charset="0"/>
        <a:cs typeface="Arial" pitchFamily="34" charset="0"/>
        <a:font script="Jpan" typeface="ＭＳ%20Ｐゴシック"/>
        <a:font script="Hang" typeface="맑은%20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 pitchFamily="34" charset="0"/>
        <a:cs typeface="Arial" pitchFamily="34" charset="0"/>
        <a:font script="Jpan" typeface="ＭＳ%20Ｐゴシック"/>
        <a:font script="Hang" typeface="맑은%20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697</TotalTime>
  <Words>1101</Words>
  <Application>Microsoft Office PowerPoint</Application>
  <PresentationFormat>Widescreen</PresentationFormat>
  <Paragraphs>337</Paragraphs>
  <Slides>31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4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KOKONAISTYYTYVÄISYYS Kokonaistyytyväisyys NPS=65 (2021:67). Huikea taso, kaksi kolmesta vastaajasta antaa Vihdin Vedelle arvosanan 9 tai 10. Asteikolla 0-10, kuinka tyytyväinen olet paikkakuntasi vesi- ja jätevesihuollon toimintaan kokonaisuutena? (Arvostelijat: 0-6 , Passiiviset 7-8, Suosittelijat 9-10)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Lahtinen Maiju</dc:creator>
  <cp:lastModifiedBy>Lahtinen Maiju</cp:lastModifiedBy>
  <cp:revision>33</cp:revision>
  <cp:lastPrinted>2024-01-30T12:29:27Z</cp:lastPrinted>
  <dcterms:created xsi:type="dcterms:W3CDTF">2024-01-30T10:29:27Z</dcterms:created>
  <dcterms:modified xsi:type="dcterms:W3CDTF">2024-02-06T13:38:47Z</dcterms:modified>
</cp:coreProperties>
</file>