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58" r:id="rId13"/>
    <p:sldId id="273" r:id="rId14"/>
    <p:sldId id="259" r:id="rId15"/>
    <p:sldId id="260" r:id="rId16"/>
    <p:sldId id="261" r:id="rId17"/>
    <p:sldId id="276" r:id="rId18"/>
    <p:sldId id="285" r:id="rId19"/>
    <p:sldId id="286" r:id="rId20"/>
    <p:sldId id="287" r:id="rId21"/>
    <p:sldId id="288" r:id="rId22"/>
    <p:sldId id="289" r:id="rId23"/>
    <p:sldId id="290" r:id="rId24"/>
    <p:sldId id="284" r:id="rId25"/>
    <p:sldId id="278" r:id="rId26"/>
  </p:sldIdLst>
  <p:sldSz cx="9144000" cy="6858000" type="screen4x3"/>
  <p:notesSz cx="9144000" cy="6858000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 autoAdjust="0"/>
    <p:restoredTop sz="94660"/>
  </p:normalViewPr>
  <p:slideViewPr>
    <p:cSldViewPr snapToObjects="1">
      <p:cViewPr>
        <p:scale>
          <a:sx n="165" d="100"/>
          <a:sy n="165" d="100"/>
        </p:scale>
        <p:origin x="-20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-978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9DCC3-95E7-4141-B2E1-BD06D5DE8B81}" type="datetimeFigureOut">
              <a:rPr lang="fi-FI" smtClean="0"/>
              <a:t>26.2.2018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E3AB7-D253-45D5-8251-5BF0C8D3F9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9776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3ACC3-DEC5-4178-B920-EA73BD376898}" type="datetimeFigureOut">
              <a:rPr lang="fi-FI" smtClean="0"/>
              <a:t>26.2.2018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66735-46FF-4867-A881-9AB8994D4E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210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66735-46FF-4867-A881-9AB8994D4E6D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939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66735-46FF-4867-A881-9AB8994D4E6D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4562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66735-46FF-4867-A881-9AB8994D4E6D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216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20383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E1DBF-0CA6-4493-A912-7C257F8F16C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8377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24D77A8F-4851-44FC-B63A-FEA594EEB7D5}" type="datetime1">
              <a:rPr lang="fi-FI"/>
              <a:pPr>
                <a:defRPr/>
              </a:pPr>
              <a:t>26.2.2018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E458C-72E6-4E9F-8E92-207A9DE1544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143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0F6CE455-0021-4032-9918-A8FA9A8F06C4}" type="datetime1">
              <a:rPr lang="fi-FI"/>
              <a:pPr>
                <a:defRPr/>
              </a:pPr>
              <a:t>26.2.2018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D7C2A-C711-4F11-8C4A-9F6F86381C1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708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level</a:t>
            </a:r>
          </a:p>
          <a:p>
            <a:pPr lvl="2"/>
            <a:r>
              <a:rPr lang="fi-FI" dirty="0" smtClean="0"/>
              <a:t>Third level</a:t>
            </a:r>
          </a:p>
          <a:p>
            <a:pPr lvl="3"/>
            <a:r>
              <a:rPr lang="fi-FI" dirty="0" smtClean="0"/>
              <a:t>Fourth level</a:t>
            </a:r>
          </a:p>
          <a:p>
            <a:pPr lvl="4"/>
            <a:r>
              <a:rPr lang="fi-FI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6325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3195F1CF-5388-40DB-A62D-8C2C36B78E40}" type="datetime1">
              <a:rPr lang="fi-FI"/>
              <a:pPr>
                <a:defRPr/>
              </a:pPr>
              <a:t>26.2.2018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38D10-DAE6-45BB-80A9-DA218B93D68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843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4977EF65-C65A-49BC-BEF0-BB2C5E851502}" type="datetime1">
              <a:rPr lang="fi-FI"/>
              <a:pPr>
                <a:defRPr/>
              </a:pPr>
              <a:t>26.2.2018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FC548-0988-4266-A4FF-103F00AAC10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3675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D13DF9D8-8F52-4B9F-87DB-8D1CA3BDDA91}" type="datetime1">
              <a:rPr lang="fi-FI"/>
              <a:pPr>
                <a:defRPr/>
              </a:pPr>
              <a:t>26.2.2018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D9A5-2E94-493D-BCED-ADBCD180987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298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A728DE23-A116-42E1-B279-118B9E7D5993}" type="datetime1">
              <a:rPr lang="fi-FI"/>
              <a:pPr>
                <a:defRPr/>
              </a:pPr>
              <a:t>26.2.2018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9E6F4-C006-4B5D-AE6C-0DE70892116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666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AA3E3476-6E2F-4D03-B53E-7C91E1E4450E}" type="datetime1">
              <a:rPr lang="fi-FI"/>
              <a:pPr>
                <a:defRPr/>
              </a:pPr>
              <a:t>26.2.2018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8D8E2-3432-4119-A2E5-D7ABE6077DD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26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F4729BA2-90D6-42D2-8E6F-DCC8DA83B984}" type="datetime1">
              <a:rPr lang="fi-FI"/>
              <a:pPr>
                <a:defRPr/>
              </a:pPr>
              <a:t>26.2.2018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58598-770E-44E3-B9E4-A5608BF1E95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966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0CE2A5BC-D7D5-4381-B2A3-73A17F616F0C}" type="datetime1">
              <a:rPr lang="fi-FI"/>
              <a:pPr>
                <a:defRPr/>
              </a:pPr>
              <a:t>26.2.2018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F3740-DFF3-4123-93E7-0A29DB0D8B0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116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7AD15A85-8E87-4797-8FC2-C05CFF2D3372}" type="datetime1">
              <a:rPr lang="fi-FI"/>
              <a:pPr>
                <a:defRPr/>
              </a:pPr>
              <a:t>26.2.2018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0929F-3120-434D-8A91-134845915EA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712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O2raportti_palkki_rgb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84625"/>
            <a:ext cx="88392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0960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6188075"/>
            <a:ext cx="35814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i-FI" sz="1200" dirty="0" smtClean="0">
                <a:solidFill>
                  <a:schemeClr val="bg1"/>
                </a:solidFill>
              </a:rPr>
              <a:t>CO2-raportti | 2018</a:t>
            </a:r>
          </a:p>
        </p:txBody>
      </p:sp>
      <p:pic>
        <p:nvPicPr>
          <p:cNvPr id="1031" name="Picture 8" descr="CO2raportti_logo_RGB_iso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4638"/>
            <a:ext cx="200501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rgbClr val="205685"/>
          </a:solidFill>
          <a:latin typeface="+mj-lt"/>
          <a:ea typeface="ＭＳ Ｐゴシック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400" b="1">
          <a:solidFill>
            <a:srgbClr val="205685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6336704" cy="1470025"/>
          </a:xfrm>
        </p:spPr>
        <p:txBody>
          <a:bodyPr/>
          <a:lstStyle/>
          <a:p>
            <a:pPr algn="l" eaLnBrk="1" hangingPunct="1"/>
            <a:r>
              <a:rPr lang="fi-FI" smtClean="0"/>
              <a:t>VIHDIN </a:t>
            </a:r>
            <a:r>
              <a:rPr lang="fi-FI" dirty="0" smtClean="0"/>
              <a:t>KASVIHUONEKAASUPÄÄSTÖT</a:t>
            </a:r>
            <a:r>
              <a:rPr lang="fi-FI" smtClean="0"/>
              <a:t/>
            </a:r>
            <a:br>
              <a:rPr lang="fi-FI" smtClean="0"/>
            </a:br>
            <a:r>
              <a:rPr lang="fi-FI" smtClean="0"/>
              <a:t>2008–2016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ENNAKKOTIETO VUODELTA 2017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fi-FI" dirty="0" smtClean="0">
              <a:solidFill>
                <a:srgbClr val="89898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2615339"/>
            <a:ext cx="7488832" cy="325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smtClean="0"/>
              <a:t>Jätehuollon päästöt Vihdissä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1979712" y="5445125"/>
            <a:ext cx="684076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i-FI" sz="1400" dirty="0"/>
              <a:t>Jätehuollon </a:t>
            </a:r>
            <a:r>
              <a:rPr lang="fi-FI" sz="1400" dirty="0" smtClean="0"/>
              <a:t>päästöjen kehitys Vihdissä vuosina 2008–2017.</a:t>
            </a:r>
            <a:endParaRPr lang="fi-FI" sz="1400" dirty="0"/>
          </a:p>
        </p:txBody>
      </p:sp>
      <p:pic>
        <p:nvPicPr>
          <p:cNvPr id="1126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dirty="0" smtClean="0"/>
              <a:t>Energian loppukulutus eri sektoreilla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540520" y="5414123"/>
            <a:ext cx="85689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i-FI" sz="1400" smtClean="0"/>
              <a:t>Vihdin </a:t>
            </a:r>
            <a:r>
              <a:rPr lang="fi-FI" sz="1400" dirty="0"/>
              <a:t>energian loppukulutuksen jakautuminen eri sektoreille vuonna </a:t>
            </a:r>
            <a:r>
              <a:rPr lang="fi-FI" sz="1400" smtClean="0"/>
              <a:t>2016 ilman teollisuutta.</a:t>
            </a:r>
            <a:endParaRPr lang="fi-FI" sz="1400" dirty="0"/>
          </a:p>
        </p:txBody>
      </p:sp>
      <p:pic>
        <p:nvPicPr>
          <p:cNvPr id="1229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smtClean="0"/>
              <a:t>Päästöjen jakautuminen eri sektoreille Vihdissä</a:t>
            </a:r>
            <a:endParaRPr lang="fi-FI" smtClean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23528" y="5363718"/>
            <a:ext cx="84969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i-FI" sz="1400" smtClean="0"/>
              <a:t>Vihdin </a:t>
            </a:r>
            <a:r>
              <a:rPr lang="fi-FI" sz="1400" dirty="0"/>
              <a:t>kasvihuonekaasujen päästöjen jakautuminen eri sektoreille vuonna </a:t>
            </a:r>
            <a:r>
              <a:rPr lang="fi-FI" sz="1400" smtClean="0"/>
              <a:t>2016 ilman teollisuutta. </a:t>
            </a:r>
            <a:endParaRPr lang="fi-FI" sz="1400" dirty="0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smtClean="0"/>
              <a:t>Päästöjen kehitys sektoreittain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323850" y="5183337"/>
            <a:ext cx="85686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i-FI" sz="1400" dirty="0"/>
              <a:t>Päästöt </a:t>
            </a:r>
            <a:r>
              <a:rPr lang="fi-FI" sz="1400"/>
              <a:t>sektoreittain </a:t>
            </a:r>
            <a:r>
              <a:rPr lang="fi-FI" sz="1400" smtClean="0"/>
              <a:t>Vihdissä vuosina 2008–2017 ilman teollisuutta.</a:t>
            </a:r>
            <a:r>
              <a:rPr lang="fi-FI" sz="1400" i="1" smtClean="0"/>
              <a:t> </a:t>
            </a:r>
            <a:r>
              <a:rPr lang="fi-FI" sz="1400" dirty="0"/>
              <a:t>Vuoden </a:t>
            </a:r>
            <a:r>
              <a:rPr lang="fi-FI" sz="1400" dirty="0" smtClean="0"/>
              <a:t>2017 tiedot perustuvat osittain ennakkotietoihin.</a:t>
            </a:r>
            <a:endParaRPr lang="fi-FI" sz="1400" dirty="0"/>
          </a:p>
        </p:txBody>
      </p:sp>
      <p:pic>
        <p:nvPicPr>
          <p:cNvPr id="1331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079499"/>
            <a:ext cx="6398344" cy="410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smtClean="0"/>
              <a:t>Päästöjen kehitys asukasta kohden ilman teollisuutta</a:t>
            </a:r>
            <a:endParaRPr lang="fi-FI" smtClean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475656" y="5514295"/>
            <a:ext cx="65527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i-FI" sz="1400" smtClean="0"/>
              <a:t>Vihdin kasvihuonekaasupäästöjen kehitys vuosina 2008–2017 </a:t>
            </a:r>
            <a:r>
              <a:rPr lang="fi-FI" sz="1400" dirty="0"/>
              <a:t>ilman teollisuutta.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5909807" cy="402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smtClean="0"/>
              <a:t>Asukaskohtaisten päästöjen vertailu keskimääräiseen kuntaan</a:t>
            </a:r>
            <a:endParaRPr lang="fi-FI" smtClean="0"/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899592" y="5373688"/>
            <a:ext cx="7416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i-FI" sz="1400" dirty="0"/>
              <a:t>Asukaskohtaisten päästöjen vertailu keskimääräiseen CO2-raportin kuntaan vuonna </a:t>
            </a:r>
            <a:r>
              <a:rPr lang="fi-FI" sz="1400" dirty="0" smtClean="0"/>
              <a:t>2016.</a:t>
            </a:r>
            <a:endParaRPr lang="fi-FI" sz="1400" dirty="0"/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270000"/>
            <a:ext cx="6731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smtClean="0"/>
              <a:t>Saman kokoluokan kuntien päästövertailu</a:t>
            </a:r>
            <a:endParaRPr lang="fi-FI" smtClean="0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822450" y="5373688"/>
            <a:ext cx="53451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i-FI" sz="1400" dirty="0"/>
              <a:t>CO2-raportissa mukana </a:t>
            </a:r>
            <a:r>
              <a:rPr lang="fi-FI" sz="1400"/>
              <a:t>olevien </a:t>
            </a:r>
            <a:r>
              <a:rPr lang="fi-FI" sz="1400" smtClean="0"/>
              <a:t>25 000 - 70 000 </a:t>
            </a:r>
            <a:r>
              <a:rPr lang="fi-FI" sz="1400" dirty="0"/>
              <a:t>asukkaan kuntien asukaskohtaiset päästöt vuonna </a:t>
            </a:r>
            <a:r>
              <a:rPr lang="fi-FI" sz="1400" dirty="0" smtClean="0"/>
              <a:t>2016 </a:t>
            </a:r>
            <a:r>
              <a:rPr lang="fi-FI" sz="1400" dirty="0"/>
              <a:t>ilman teollisuutta.</a:t>
            </a:r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smtClean="0"/>
              <a:t>Saman maakunnan kuntien vertailu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331640" y="5291236"/>
            <a:ext cx="64807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i-FI" sz="1400" smtClean="0"/>
              <a:t>Uudenmaan </a:t>
            </a:r>
            <a:r>
              <a:rPr lang="fi-FI" sz="1400" dirty="0"/>
              <a:t>kuntien asukaskohtaiset päästöt vuonna </a:t>
            </a:r>
            <a:r>
              <a:rPr lang="fi-FI" sz="1400" dirty="0" smtClean="0"/>
              <a:t>2016 </a:t>
            </a:r>
            <a:r>
              <a:rPr lang="fi-FI" sz="1400" dirty="0"/>
              <a:t>ilman teollisuutta.</a:t>
            </a:r>
          </a:p>
        </p:txBody>
      </p:sp>
      <p:pic>
        <p:nvPicPr>
          <p:cNvPr id="143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dirty="0" smtClean="0"/>
              <a:t>Kokonaispäästöjen vertailu </a:t>
            </a:r>
            <a:r>
              <a:rPr lang="fi-FI" sz="3600" dirty="0" err="1" smtClean="0"/>
              <a:t>KUUMA-kunnissa</a:t>
            </a:r>
            <a:endParaRPr lang="fi-FI" sz="3600" dirty="0" smtClean="0"/>
          </a:p>
        </p:txBody>
      </p:sp>
      <p:pic>
        <p:nvPicPr>
          <p:cNvPr id="1536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0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dirty="0" smtClean="0"/>
              <a:t>Sähkönkulutuksen päästöjen  vertailu </a:t>
            </a:r>
            <a:r>
              <a:rPr lang="fi-FI" sz="3600" dirty="0" err="1" smtClean="0"/>
              <a:t>KUUMA-kunnissa</a:t>
            </a:r>
            <a:endParaRPr lang="fi-FI" sz="3600" dirty="0" smtClean="0"/>
          </a:p>
        </p:txBody>
      </p:sp>
      <p:pic>
        <p:nvPicPr>
          <p:cNvPr id="1638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dirty="0" smtClean="0"/>
              <a:t>Päästölaskennan sektorit</a:t>
            </a:r>
            <a:endParaRPr lang="fi-FI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dirty="0"/>
              <a:t>Kuluttajien </a:t>
            </a:r>
            <a:r>
              <a:rPr lang="fi-FI" dirty="0" smtClean="0"/>
              <a:t>sähkönkulutus</a:t>
            </a:r>
          </a:p>
          <a:p>
            <a:pPr eaLnBrk="1" hangingPunct="1"/>
            <a:r>
              <a:rPr lang="fi-FI" dirty="0" smtClean="0"/>
              <a:t>Rakennusten lämmitys (kaukolämpö, erillislämmitys, sähkölämmitys, maalämpö)</a:t>
            </a:r>
          </a:p>
          <a:p>
            <a:pPr eaLnBrk="1" hangingPunct="1"/>
            <a:r>
              <a:rPr lang="fi-FI" dirty="0" smtClean="0"/>
              <a:t>Tieliikenne</a:t>
            </a:r>
          </a:p>
          <a:p>
            <a:pPr eaLnBrk="1" hangingPunct="1"/>
            <a:r>
              <a:rPr lang="fi-FI" dirty="0" smtClean="0"/>
              <a:t>Maatalous</a:t>
            </a:r>
          </a:p>
          <a:p>
            <a:pPr eaLnBrk="1" hangingPunct="1"/>
            <a:r>
              <a:rPr lang="fi-FI" dirty="0" smtClean="0"/>
              <a:t>Jätehuolto</a:t>
            </a:r>
          </a:p>
          <a:p>
            <a:pPr eaLnBrk="1" hangingPunct="1"/>
            <a:endParaRPr lang="fi-FI" dirty="0" smtClean="0"/>
          </a:p>
          <a:p>
            <a:pPr eaLnBrk="1" hangingPunct="1"/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dirty="0" smtClean="0"/>
              <a:t>Lämmityksen päästöjen vertailu </a:t>
            </a:r>
            <a:r>
              <a:rPr lang="fi-FI" sz="3600" dirty="0" err="1" smtClean="0"/>
              <a:t>KUUMA-kunnissa</a:t>
            </a:r>
            <a:endParaRPr lang="fi-FI" sz="3600" dirty="0" smtClean="0"/>
          </a:p>
        </p:txBody>
      </p:sp>
      <p:pic>
        <p:nvPicPr>
          <p:cNvPr id="1741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2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dirty="0" smtClean="0"/>
              <a:t>Tieliikenteen päästöjen vertailu </a:t>
            </a:r>
            <a:r>
              <a:rPr lang="fi-FI" sz="3600" dirty="0" err="1" smtClean="0"/>
              <a:t>KUUMA-kunnissa</a:t>
            </a:r>
            <a:endParaRPr lang="fi-FI" sz="3600" dirty="0" smtClean="0"/>
          </a:p>
        </p:txBody>
      </p:sp>
      <p:pic>
        <p:nvPicPr>
          <p:cNvPr id="1843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6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dirty="0" smtClean="0"/>
              <a:t>Maatalouden päästöjen vertailu </a:t>
            </a:r>
            <a:r>
              <a:rPr lang="fi-FI" sz="3600" dirty="0" err="1" smtClean="0"/>
              <a:t>KUUMA-kunnissa</a:t>
            </a:r>
            <a:endParaRPr lang="fi-FI" sz="3600" dirty="0" smtClean="0"/>
          </a:p>
        </p:txBody>
      </p:sp>
      <p:pic>
        <p:nvPicPr>
          <p:cNvPr id="1945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27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2800" dirty="0" smtClean="0"/>
              <a:t>Kokonaispäästöjen vertailu </a:t>
            </a:r>
            <a:r>
              <a:rPr lang="fi-FI" sz="2800" dirty="0" err="1" smtClean="0"/>
              <a:t>KUUMA-kunnissa</a:t>
            </a:r>
            <a:r>
              <a:rPr lang="fi-FI" sz="2800" dirty="0" smtClean="0"/>
              <a:t> ilman teollisuutta, maataloutta ja läpiajoliikennettä</a:t>
            </a:r>
          </a:p>
        </p:txBody>
      </p:sp>
      <p:pic>
        <p:nvPicPr>
          <p:cNvPr id="2048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2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smtClean="0"/>
              <a:t>Kokonaispäästöjen vertailu</a:t>
            </a:r>
          </a:p>
        </p:txBody>
      </p:sp>
      <p:pic>
        <p:nvPicPr>
          <p:cNvPr id="1536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079500"/>
            <a:ext cx="838200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51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187450" y="2708275"/>
            <a:ext cx="6553200" cy="944563"/>
          </a:xfrm>
        </p:spPr>
        <p:txBody>
          <a:bodyPr/>
          <a:lstStyle/>
          <a:p>
            <a:pPr eaLnBrk="1" hangingPunct="1"/>
            <a:r>
              <a:rPr lang="fi-FI" sz="3600" smtClean="0"/>
              <a:t>Kiitos mielenkiinnosta!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dirty="0" smtClean="0"/>
              <a:t>Sähkönkulutuksen </a:t>
            </a:r>
            <a:r>
              <a:rPr lang="fi-FI" sz="3600" smtClean="0"/>
              <a:t>jakautuminen Vihdissä</a:t>
            </a:r>
            <a:endParaRPr lang="fi-FI" dirty="0" smtClean="0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1475656" y="4096817"/>
            <a:ext cx="64079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i-FI" sz="1400" dirty="0"/>
              <a:t>Sähkönkulutuksen jakautuminen eri sektoreille </a:t>
            </a:r>
            <a:r>
              <a:rPr lang="fi-FI" sz="1400" dirty="0" smtClean="0"/>
              <a:t>Vihdissä vuosina 2008–2016.</a:t>
            </a:r>
            <a:endParaRPr lang="fi-FI" sz="1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49" y="2492896"/>
            <a:ext cx="7556500" cy="102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smtClean="0"/>
              <a:t>Sähkönkulutuksen päästöt Vihdissä</a:t>
            </a:r>
            <a:endParaRPr lang="fi-FI" smtClean="0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539552" y="5229225"/>
            <a:ext cx="80648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i-FI" sz="1400" dirty="0"/>
              <a:t>Kuluttajien ja teollisuuden sähkönkulutuksen </a:t>
            </a:r>
            <a:r>
              <a:rPr lang="fi-FI" sz="1400" dirty="0" smtClean="0"/>
              <a:t>päästöjen </a:t>
            </a:r>
            <a:r>
              <a:rPr lang="fi-FI" sz="1400" smtClean="0"/>
              <a:t>kehitys Vihdissä vuosina 2008–2017. </a:t>
            </a:r>
            <a:r>
              <a:rPr lang="fi-FI" sz="1400" dirty="0"/>
              <a:t>Vuoden </a:t>
            </a:r>
            <a:r>
              <a:rPr lang="fi-FI" sz="1400" dirty="0" smtClean="0"/>
              <a:t>2017 </a:t>
            </a:r>
            <a:r>
              <a:rPr lang="fi-FI" sz="1400" dirty="0"/>
              <a:t>tieto on ennakkotieto. Sitä ei ole esitetty teollisuuden sähkönkulutukselle.</a:t>
            </a:r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smtClean="0"/>
              <a:t>Rakennusten lämmityksen päästöt Vihdissä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619672" y="5362576"/>
            <a:ext cx="648072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i-FI" sz="1400" dirty="0"/>
              <a:t>Rakennusten lämmityksen päästöt </a:t>
            </a:r>
            <a:r>
              <a:rPr lang="fi-FI" sz="1400" dirty="0" smtClean="0"/>
              <a:t>Vihdissä </a:t>
            </a:r>
            <a:r>
              <a:rPr lang="fi-FI" sz="1400" dirty="0" smtClean="0"/>
              <a:t>vuosina 2008–2017.</a:t>
            </a:r>
            <a:endParaRPr lang="fi-FI" sz="1400" dirty="0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smtClean="0"/>
              <a:t>Liikenteen päästöt Vihdissä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539552" y="5222875"/>
            <a:ext cx="80648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i-FI" sz="1400" dirty="0"/>
              <a:t>Tieliikenteen </a:t>
            </a:r>
            <a:r>
              <a:rPr lang="fi-FI" sz="1400" dirty="0" smtClean="0"/>
              <a:t>päästöjen </a:t>
            </a:r>
            <a:r>
              <a:rPr lang="fi-FI" sz="1400" smtClean="0"/>
              <a:t>kehitys Vihdissä vuosina 2008–2017. </a:t>
            </a:r>
            <a:r>
              <a:rPr lang="fi-FI" sz="1400" dirty="0"/>
              <a:t>Vuoden </a:t>
            </a:r>
            <a:r>
              <a:rPr lang="fi-FI" sz="1400" dirty="0" smtClean="0"/>
              <a:t>2017 </a:t>
            </a:r>
            <a:r>
              <a:rPr lang="fi-FI" sz="1400" dirty="0"/>
              <a:t>tieto on ennakkotieto, joka perustuu liikennemäärien muutoksiin kunnan alueella.</a:t>
            </a:r>
          </a:p>
        </p:txBody>
      </p:sp>
      <p:pic>
        <p:nvPicPr>
          <p:cNvPr id="71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smtClean="0"/>
              <a:t>Maatalouden päästöjen jakautuminen Vihdissä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87624" y="5379938"/>
            <a:ext cx="6624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i-FI" sz="1400" dirty="0"/>
              <a:t>Maatalouden päästöjen osuus kokonaispäästöistä (ilman teollisuutta</a:t>
            </a:r>
            <a:r>
              <a:rPr lang="fi-FI" sz="1400"/>
              <a:t>) </a:t>
            </a:r>
            <a:r>
              <a:rPr lang="fi-FI" sz="1400" smtClean="0"/>
              <a:t>Vihdissä </a:t>
            </a:r>
            <a:r>
              <a:rPr lang="fi-FI" sz="1400" dirty="0"/>
              <a:t>vuonna </a:t>
            </a:r>
            <a:r>
              <a:rPr lang="fi-FI" sz="1400" dirty="0" smtClean="0"/>
              <a:t>2016 ja sektorin jakautuminen eri päästölähteisiin.</a:t>
            </a:r>
            <a:endParaRPr lang="fi-FI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795" y="1700808"/>
            <a:ext cx="5385668" cy="324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smtClean="0"/>
              <a:t>Maatalouden päästöt Vihdissä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835696" y="5354636"/>
            <a:ext cx="52565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i-FI" sz="1400" dirty="0"/>
              <a:t>Maatalouden </a:t>
            </a:r>
            <a:r>
              <a:rPr lang="fi-FI" sz="1400" dirty="0" smtClean="0"/>
              <a:t>päästöjen kehitys Vihdissä vuosina 2008–2017.</a:t>
            </a:r>
            <a:endParaRPr lang="fi-FI" sz="1400" dirty="0"/>
          </a:p>
        </p:txBody>
      </p:sp>
      <p:pic>
        <p:nvPicPr>
          <p:cNvPr id="921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551613" cy="944562"/>
          </a:xfrm>
        </p:spPr>
        <p:txBody>
          <a:bodyPr/>
          <a:lstStyle/>
          <a:p>
            <a:pPr eaLnBrk="1" hangingPunct="1"/>
            <a:r>
              <a:rPr lang="fi-FI" sz="3600" smtClean="0"/>
              <a:t>Jätehuollon päästöjen jakautuminen Vihdissä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31641" y="5301208"/>
            <a:ext cx="57057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i-FI" sz="1400" dirty="0"/>
              <a:t>Jätehuollon </a:t>
            </a:r>
            <a:r>
              <a:rPr lang="fi-FI" sz="1400" dirty="0" smtClean="0"/>
              <a:t>päästöjen </a:t>
            </a:r>
            <a:r>
              <a:rPr lang="fi-FI" sz="1400" dirty="0"/>
              <a:t>osuus kokonaispäästöistä (ilman teollisuutta) </a:t>
            </a:r>
            <a:r>
              <a:rPr lang="fi-FI" sz="1400" dirty="0" smtClean="0"/>
              <a:t>Vihdissä </a:t>
            </a:r>
            <a:r>
              <a:rPr lang="fi-FI" sz="1400" dirty="0"/>
              <a:t>vuonna </a:t>
            </a:r>
            <a:r>
              <a:rPr lang="fi-FI" sz="1400" dirty="0" smtClean="0"/>
              <a:t>2016 ja sektorin jakautuminen eri päästölähteisiin.</a:t>
            </a:r>
            <a:endParaRPr lang="fi-FI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619250"/>
            <a:ext cx="59150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300</Words>
  <Application>Microsoft Office PowerPoint</Application>
  <PresentationFormat>Näytössä katseltava diaesitys (4:3)</PresentationFormat>
  <Paragraphs>48</Paragraphs>
  <Slides>25</Slides>
  <Notes>3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26" baseType="lpstr">
      <vt:lpstr>Office Theme</vt:lpstr>
      <vt:lpstr>VIHDIN KASVIHUONEKAASUPÄÄSTÖT 2008–2016 ENNAKKOTIETO VUODELTA 2017</vt:lpstr>
      <vt:lpstr>Päästölaskennan sektorit</vt:lpstr>
      <vt:lpstr>Sähkönkulutuksen jakautuminen Vihdissä</vt:lpstr>
      <vt:lpstr>Sähkönkulutuksen päästöt Vihdissä</vt:lpstr>
      <vt:lpstr>Rakennusten lämmityksen päästöt Vihdissä</vt:lpstr>
      <vt:lpstr>Liikenteen päästöt Vihdissä</vt:lpstr>
      <vt:lpstr>Maatalouden päästöjen jakautuminen Vihdissä</vt:lpstr>
      <vt:lpstr>Maatalouden päästöt Vihdissä</vt:lpstr>
      <vt:lpstr>Jätehuollon päästöjen jakautuminen Vihdissä</vt:lpstr>
      <vt:lpstr>Jätehuollon päästöt Vihdissä</vt:lpstr>
      <vt:lpstr>Energian loppukulutus eri sektoreilla</vt:lpstr>
      <vt:lpstr>Päästöjen jakautuminen eri sektoreille Vihdissä</vt:lpstr>
      <vt:lpstr>Päästöjen kehitys sektoreittain</vt:lpstr>
      <vt:lpstr>Päästöjen kehitys asukasta kohden ilman teollisuutta</vt:lpstr>
      <vt:lpstr>Asukaskohtaisten päästöjen vertailu keskimääräiseen kuntaan</vt:lpstr>
      <vt:lpstr>Saman kokoluokan kuntien päästövertailu</vt:lpstr>
      <vt:lpstr>Saman maakunnan kuntien vertailu</vt:lpstr>
      <vt:lpstr>Kokonaispäästöjen vertailu KUUMA-kunnissa</vt:lpstr>
      <vt:lpstr>Sähkönkulutuksen päästöjen  vertailu KUUMA-kunnissa</vt:lpstr>
      <vt:lpstr>Lämmityksen päästöjen vertailu KUUMA-kunnissa</vt:lpstr>
      <vt:lpstr>Tieliikenteen päästöjen vertailu KUUMA-kunnissa</vt:lpstr>
      <vt:lpstr>Maatalouden päästöjen vertailu KUUMA-kunnissa</vt:lpstr>
      <vt:lpstr>Kokonaispäästöjen vertailu KUUMA-kunnissa ilman teollisuutta, maataloutta ja läpiajoliikennettä</vt:lpstr>
      <vt:lpstr>Kokonaispäästöjen vertailu</vt:lpstr>
      <vt:lpstr>Kiitos mielenkiinnosta!</vt:lpstr>
    </vt:vector>
  </TitlesOfParts>
  <Company>AC-mainos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</dc:creator>
  <cp:lastModifiedBy>Emma</cp:lastModifiedBy>
  <cp:revision>126</cp:revision>
  <dcterms:created xsi:type="dcterms:W3CDTF">2012-01-31T11:24:38Z</dcterms:created>
  <dcterms:modified xsi:type="dcterms:W3CDTF">2018-02-26T09:28:42Z</dcterms:modified>
</cp:coreProperties>
</file>